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5" r:id="rId3"/>
  </p:sldMasterIdLst>
  <p:notesMasterIdLst>
    <p:notesMasterId r:id="rId20"/>
  </p:notesMasterIdLst>
  <p:sldIdLst>
    <p:sldId id="273" r:id="rId4"/>
    <p:sldId id="274" r:id="rId5"/>
    <p:sldId id="259" r:id="rId6"/>
    <p:sldId id="256" r:id="rId7"/>
    <p:sldId id="258" r:id="rId8"/>
    <p:sldId id="260" r:id="rId9"/>
    <p:sldId id="261" r:id="rId10"/>
    <p:sldId id="275" r:id="rId11"/>
    <p:sldId id="262" r:id="rId12"/>
    <p:sldId id="263" r:id="rId13"/>
    <p:sldId id="264" r:id="rId14"/>
    <p:sldId id="265" r:id="rId15"/>
    <p:sldId id="266" r:id="rId16"/>
    <p:sldId id="267" r:id="rId17"/>
    <p:sldId id="268"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F1D96-8045-4CE5-8D45-44BEFE9B4978}" type="datetimeFigureOut">
              <a:rPr lang="en-US" smtClean="0"/>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CEFFF-79D2-4CD1-993B-5FD51095DD67}" type="slidenum">
              <a:rPr lang="en-US" smtClean="0"/>
              <a:t>‹#›</a:t>
            </a:fld>
            <a:endParaRPr lang="en-US" dirty="0"/>
          </a:p>
        </p:txBody>
      </p:sp>
    </p:spTree>
    <p:extLst>
      <p:ext uri="{BB962C8B-B14F-4D97-AF65-F5344CB8AC3E}">
        <p14:creationId xmlns:p14="http://schemas.microsoft.com/office/powerpoint/2010/main" val="218947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dirty="0"/>
          </a:p>
        </p:txBody>
      </p:sp>
      <p:sp>
        <p:nvSpPr>
          <p:cNvPr id="745" name="Google Shape;745;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248466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dirty="0"/>
          </a:p>
        </p:txBody>
      </p:sp>
      <p:sp>
        <p:nvSpPr>
          <p:cNvPr id="745" name="Google Shape;745;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173201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4193-D351-3D7F-E492-DE4B2F661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6F1B4-D783-0431-A512-1AD551FD0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83E971-8EB8-CABC-2E82-0C3341B848CD}"/>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03C8AA5B-03B5-ED13-3540-03C356E202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F4BD1-28B5-E65A-8B0D-2A0701970ECE}"/>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5225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70D2-4FE0-81C7-7E7E-F08333884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6800F-3F74-57F3-5CF4-52AD83C93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C06B3-9F9F-ED2A-3B03-A1BE20A51C8B}"/>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F37D08FE-685E-F5AF-759D-5F0F9981F1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07FAF2-03B3-EA1E-6621-7A96984F2CA8}"/>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399522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97CA8-AC30-62C7-01AF-163B5DC6F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19196-D550-9EA5-A495-ABFDF7902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CABE0-FC9E-7FF2-C3BB-3BB77B2FCA00}"/>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C1A4B254-5A25-DCF0-0770-04F0DD72B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3499CE-D09D-78BE-5A6D-9FA5C25BF22C}"/>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287607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8A2CB2-C542-5A4B-860E-7651F8D5F23D}"/>
              </a:ext>
            </a:extLst>
          </p:cNvPr>
          <p:cNvPicPr>
            <a:picLocks noChangeAspect="1"/>
          </p:cNvPicPr>
          <p:nvPr userDrawn="1"/>
        </p:nvPicPr>
        <p:blipFill>
          <a:blip r:embed="rId2"/>
          <a:stretch>
            <a:fillRect/>
          </a:stretch>
        </p:blipFill>
        <p:spPr>
          <a:xfrm>
            <a:off x="4267200" y="0"/>
            <a:ext cx="7924800" cy="6858000"/>
          </a:xfrm>
          <a:prstGeom prst="rect">
            <a:avLst/>
          </a:prstGeom>
        </p:spPr>
      </p:pic>
      <p:sp>
        <p:nvSpPr>
          <p:cNvPr id="10" name="Rectangle 9">
            <a:extLst>
              <a:ext uri="{FF2B5EF4-FFF2-40B4-BE49-F238E27FC236}">
                <a16:creationId xmlns:a16="http://schemas.microsoft.com/office/drawing/2014/main" id="{6306E2DB-1F6F-C44C-82D6-CDF942D20719}"/>
              </a:ext>
            </a:extLst>
          </p:cNvPr>
          <p:cNvSpPr/>
          <p:nvPr userDrawn="1"/>
        </p:nvSpPr>
        <p:spPr>
          <a:xfrm>
            <a:off x="2438400" y="0"/>
            <a:ext cx="1828800" cy="68580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3FA8172-A1FA-3044-9C51-355EBAD7B6EF}"/>
              </a:ext>
            </a:extLst>
          </p:cNvPr>
          <p:cNvSpPr/>
          <p:nvPr userDrawn="1"/>
        </p:nvSpPr>
        <p:spPr>
          <a:xfrm>
            <a:off x="0" y="7220"/>
            <a:ext cx="24384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085071-5D08-F641-8EE4-7DA0AAF48E63}"/>
              </a:ext>
            </a:extLst>
          </p:cNvPr>
          <p:cNvPicPr>
            <a:picLocks noChangeAspect="1"/>
          </p:cNvPicPr>
          <p:nvPr userDrawn="1"/>
        </p:nvPicPr>
        <p:blipFill>
          <a:blip r:embed="rId3"/>
          <a:stretch>
            <a:fillRect/>
          </a:stretch>
        </p:blipFill>
        <p:spPr>
          <a:xfrm>
            <a:off x="362552" y="275859"/>
            <a:ext cx="1713297" cy="479171"/>
          </a:xfrm>
          <a:prstGeom prst="rect">
            <a:avLst/>
          </a:prstGeom>
        </p:spPr>
      </p:pic>
      <p:sp>
        <p:nvSpPr>
          <p:cNvPr id="12" name="Rectangle 11">
            <a:extLst>
              <a:ext uri="{FF2B5EF4-FFF2-40B4-BE49-F238E27FC236}">
                <a16:creationId xmlns:a16="http://schemas.microsoft.com/office/drawing/2014/main" id="{E3E5C716-D8B3-744C-B7A6-8B624F8E32CA}"/>
              </a:ext>
            </a:extLst>
          </p:cNvPr>
          <p:cNvSpPr/>
          <p:nvPr userDrawn="1"/>
        </p:nvSpPr>
        <p:spPr>
          <a:xfrm>
            <a:off x="0" y="1828799"/>
            <a:ext cx="7802880" cy="328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7068" y="2033819"/>
            <a:ext cx="6490637" cy="1402401"/>
          </a:xfrm>
          <a:noFill/>
        </p:spPr>
        <p:txBody>
          <a:bodyPr lIns="0" anchor="ctr" anchorCtr="0">
            <a:normAutofit/>
          </a:bodyPr>
          <a:lstStyle>
            <a:lvl1pPr algn="l">
              <a:lnSpc>
                <a:spcPts val="3580"/>
              </a:lnSpc>
              <a:defRPr sz="3400">
                <a:solidFill>
                  <a:srgbClr val="515151"/>
                </a:solidFill>
              </a:defRPr>
            </a:lvl1pPr>
          </a:lstStyle>
          <a:p>
            <a:r>
              <a:rPr lang="en-US"/>
              <a:t>Click to edit Master title style</a:t>
            </a:r>
            <a:endParaRPr lang="en-US" dirty="0"/>
          </a:p>
        </p:txBody>
      </p:sp>
      <p:sp>
        <p:nvSpPr>
          <p:cNvPr id="3" name="Subtitle 2"/>
          <p:cNvSpPr>
            <a:spLocks noGrp="1"/>
          </p:cNvSpPr>
          <p:nvPr>
            <p:ph type="subTitle" idx="1"/>
          </p:nvPr>
        </p:nvSpPr>
        <p:spPr>
          <a:xfrm>
            <a:off x="1009051" y="3586351"/>
            <a:ext cx="2635717" cy="1239777"/>
          </a:xfrm>
        </p:spPr>
        <p:txBody>
          <a:bodyPr lIns="0" tIns="0" rIns="0" bIns="0">
            <a:normAutofit/>
          </a:bodyPr>
          <a:lstStyle>
            <a:lvl1pPr marL="0" indent="0" algn="l">
              <a:buNone/>
              <a:defRPr sz="1600" b="1">
                <a:solidFill>
                  <a:srgbClr val="515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A6F80AD9-B08B-E540-979B-46AC53E7323C}"/>
              </a:ext>
            </a:extLst>
          </p:cNvPr>
          <p:cNvCxnSpPr>
            <a:cxnSpLocks/>
          </p:cNvCxnSpPr>
          <p:nvPr userDrawn="1"/>
        </p:nvCxnSpPr>
        <p:spPr>
          <a:xfrm>
            <a:off x="3837271" y="3586351"/>
            <a:ext cx="0" cy="1239777"/>
          </a:xfrm>
          <a:prstGeom prst="line">
            <a:avLst/>
          </a:prstGeom>
          <a:ln w="25400">
            <a:solidFill>
              <a:srgbClr val="FCC42A"/>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9371AE-BD3F-374B-A20D-5764FDC44B00}"/>
              </a:ext>
            </a:extLst>
          </p:cNvPr>
          <p:cNvSpPr/>
          <p:nvPr userDrawn="1"/>
        </p:nvSpPr>
        <p:spPr>
          <a:xfrm>
            <a:off x="4267200" y="6150543"/>
            <a:ext cx="7924800" cy="70745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6569162A-F14B-EE4C-9905-AFD3EC8A3E2D}"/>
              </a:ext>
            </a:extLst>
          </p:cNvPr>
          <p:cNvSpPr txBox="1"/>
          <p:nvPr userDrawn="1"/>
        </p:nvSpPr>
        <p:spPr>
          <a:xfrm>
            <a:off x="8893743" y="6411938"/>
            <a:ext cx="2823411" cy="184666"/>
          </a:xfrm>
          <a:prstGeom prst="rect">
            <a:avLst/>
          </a:prstGeom>
          <a:noFill/>
        </p:spPr>
        <p:txBody>
          <a:bodyPr wrap="square" lIns="0" tIns="0" rIns="0" bIns="0" rtlCol="0" anchor="ctr" anchorCtr="0">
            <a:spAutoFit/>
          </a:bodyPr>
          <a:lstStyle/>
          <a:p>
            <a:pPr algn="r"/>
            <a:r>
              <a:rPr lang="en-US" sz="1200" b="1" dirty="0" err="1">
                <a:solidFill>
                  <a:schemeClr val="bg1"/>
                </a:solidFill>
              </a:rPr>
              <a:t>joneswalker.com</a:t>
            </a:r>
            <a:endParaRPr lang="en-US" sz="1200" b="1" dirty="0">
              <a:solidFill>
                <a:schemeClr val="bg1"/>
              </a:solidFill>
            </a:endParaRPr>
          </a:p>
        </p:txBody>
      </p:sp>
      <p:sp>
        <p:nvSpPr>
          <p:cNvPr id="13" name="TextBox 12">
            <a:extLst>
              <a:ext uri="{FF2B5EF4-FFF2-40B4-BE49-F238E27FC236}">
                <a16:creationId xmlns:a16="http://schemas.microsoft.com/office/drawing/2014/main" id="{5D2C5945-A072-6E46-A902-BA871EA35C9A}"/>
              </a:ext>
            </a:extLst>
          </p:cNvPr>
          <p:cNvSpPr txBox="1"/>
          <p:nvPr userDrawn="1"/>
        </p:nvSpPr>
        <p:spPr>
          <a:xfrm>
            <a:off x="0" y="6421691"/>
            <a:ext cx="2438400" cy="138499"/>
          </a:xfrm>
          <a:prstGeom prst="rect">
            <a:avLst/>
          </a:prstGeom>
          <a:noFill/>
        </p:spPr>
        <p:txBody>
          <a:bodyPr wrap="square" lIns="0" tIns="0" rIns="0" bIns="0" rtlCol="0">
            <a:spAutoFit/>
          </a:bodyPr>
          <a:lstStyle/>
          <a:p>
            <a:pPr algn="ctr"/>
            <a:r>
              <a:rPr lang="en-US" sz="900" b="0" i="0" u="none" strike="noStrike" kern="1200">
                <a:solidFill>
                  <a:schemeClr val="tx1"/>
                </a:solidFill>
                <a:effectLst/>
                <a:latin typeface="+mn-lt"/>
                <a:ea typeface="+mn-ea"/>
                <a:cs typeface="+mn-cs"/>
              </a:rPr>
              <a:t>© 2023 Jones Walker LLP</a:t>
            </a:r>
            <a:endParaRPr lang="en-US" sz="900"/>
          </a:p>
        </p:txBody>
      </p:sp>
    </p:spTree>
    <p:extLst>
      <p:ext uri="{BB962C8B-B14F-4D97-AF65-F5344CB8AC3E}">
        <p14:creationId xmlns:p14="http://schemas.microsoft.com/office/powerpoint/2010/main" val="78610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err="1"/>
              <a:t>joneswalker.com</a:t>
            </a:r>
            <a:r>
              <a:rPr lang="en-US" dirty="0"/>
              <a:t>  </a:t>
            </a:r>
            <a:r>
              <a:rPr lang="en-US" dirty="0">
                <a:solidFill>
                  <a:srgbClr val="FCC42A"/>
                </a:solidFill>
              </a:rPr>
              <a:t> |   </a:t>
            </a:r>
            <a:fld id="{2A523EE0-663D-DA45-A89C-9A34837C0BA7}" type="slidenum">
              <a:rPr lang="en-US" smtClean="0"/>
              <a:pPr/>
              <a:t>‹#›</a:t>
            </a:fld>
            <a:endParaRPr lang="en-US" dirty="0"/>
          </a:p>
        </p:txBody>
      </p:sp>
      <p:sp>
        <p:nvSpPr>
          <p:cNvPr id="7" name="Rectangle 6">
            <a:extLst>
              <a:ext uri="{FF2B5EF4-FFF2-40B4-BE49-F238E27FC236}">
                <a16:creationId xmlns:a16="http://schemas.microsoft.com/office/drawing/2014/main" id="{0DBF55CA-14EF-4742-995E-EEF7060E0C52}"/>
              </a:ext>
            </a:extLst>
          </p:cNvPr>
          <p:cNvSpPr/>
          <p:nvPr userDrawn="1"/>
        </p:nvSpPr>
        <p:spPr>
          <a:xfrm>
            <a:off x="0" y="0"/>
            <a:ext cx="22860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5250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a:xfrm>
            <a:off x="914401" y="1825626"/>
            <a:ext cx="4873592"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err="1"/>
              <a:t>joneswalker.com</a:t>
            </a:r>
            <a:r>
              <a:rPr lang="en-US" dirty="0"/>
              <a:t>  </a:t>
            </a:r>
            <a:r>
              <a:rPr lang="en-US" dirty="0">
                <a:solidFill>
                  <a:srgbClr val="FCC42A"/>
                </a:solidFill>
              </a:rPr>
              <a:t> |   </a:t>
            </a:r>
            <a:fld id="{2A523EE0-663D-DA45-A89C-9A34837C0BA7}" type="slidenum">
              <a:rPr lang="en-US" smtClean="0"/>
              <a:pPr/>
              <a:t>‹#›</a:t>
            </a:fld>
            <a:endParaRPr lang="en-US" dirty="0"/>
          </a:p>
        </p:txBody>
      </p:sp>
      <p:sp>
        <p:nvSpPr>
          <p:cNvPr id="7" name="Rectangle 6">
            <a:extLst>
              <a:ext uri="{FF2B5EF4-FFF2-40B4-BE49-F238E27FC236}">
                <a16:creationId xmlns:a16="http://schemas.microsoft.com/office/drawing/2014/main" id="{0DBF55CA-14EF-4742-995E-EEF7060E0C52}"/>
              </a:ext>
            </a:extLst>
          </p:cNvPr>
          <p:cNvSpPr/>
          <p:nvPr userDrawn="1"/>
        </p:nvSpPr>
        <p:spPr>
          <a:xfrm>
            <a:off x="0" y="0"/>
            <a:ext cx="22860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8B1AA102-4787-714C-A82D-7CF9BA42E0DD}"/>
              </a:ext>
            </a:extLst>
          </p:cNvPr>
          <p:cNvSpPr>
            <a:spLocks noGrp="1"/>
          </p:cNvSpPr>
          <p:nvPr>
            <p:ph idx="13"/>
          </p:nvPr>
        </p:nvSpPr>
        <p:spPr>
          <a:xfrm>
            <a:off x="6404008" y="1825625"/>
            <a:ext cx="4873592"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986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F2DD17-C069-214E-89A0-D7213CC13991}"/>
              </a:ext>
            </a:extLst>
          </p:cNvPr>
          <p:cNvSpPr/>
          <p:nvPr userDrawn="1"/>
        </p:nvSpPr>
        <p:spPr>
          <a:xfrm>
            <a:off x="0" y="0"/>
            <a:ext cx="12192000" cy="68580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DCE50D5-6FC4-6144-BF31-27D7727B52DE}"/>
              </a:ext>
            </a:extLst>
          </p:cNvPr>
          <p:cNvPicPr>
            <a:picLocks noChangeAspect="1"/>
          </p:cNvPicPr>
          <p:nvPr userDrawn="1"/>
        </p:nvPicPr>
        <p:blipFill>
          <a:blip r:embed="rId2"/>
          <a:stretch>
            <a:fillRect/>
          </a:stretch>
        </p:blipFill>
        <p:spPr>
          <a:xfrm>
            <a:off x="1219023" y="2070971"/>
            <a:ext cx="988372" cy="557517"/>
          </a:xfrm>
          <a:prstGeom prst="rect">
            <a:avLst/>
          </a:prstGeom>
        </p:spPr>
      </p:pic>
      <p:pic>
        <p:nvPicPr>
          <p:cNvPr id="8" name="Picture 7">
            <a:extLst>
              <a:ext uri="{FF2B5EF4-FFF2-40B4-BE49-F238E27FC236}">
                <a16:creationId xmlns:a16="http://schemas.microsoft.com/office/drawing/2014/main" id="{CC17FBE3-706C-3643-86E1-03FDC2EA44D3}"/>
              </a:ext>
            </a:extLst>
          </p:cNvPr>
          <p:cNvPicPr>
            <a:picLocks noChangeAspect="1"/>
          </p:cNvPicPr>
          <p:nvPr userDrawn="1"/>
        </p:nvPicPr>
        <p:blipFill>
          <a:blip r:embed="rId2"/>
          <a:stretch>
            <a:fillRect/>
          </a:stretch>
        </p:blipFill>
        <p:spPr>
          <a:xfrm rot="10800000">
            <a:off x="10052363" y="2070971"/>
            <a:ext cx="988372" cy="557517"/>
          </a:xfrm>
          <a:prstGeom prst="rect">
            <a:avLst/>
          </a:prstGeom>
        </p:spPr>
      </p:pic>
    </p:spTree>
    <p:extLst>
      <p:ext uri="{BB962C8B-B14F-4D97-AF65-F5344CB8AC3E}">
        <p14:creationId xmlns:p14="http://schemas.microsoft.com/office/powerpoint/2010/main" val="16085067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C530BE-4678-4E16-8E9F-DCDA5F7E0DA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373343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530BE-4678-4E16-8E9F-DCDA5F7E0DA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238056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530BE-4678-4E16-8E9F-DCDA5F7E0DA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1381766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C530BE-4678-4E16-8E9F-DCDA5F7E0DA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122878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59EF-B151-B289-C3D6-84DF37AFB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E2B4D-701C-AE54-31B2-141B1EDED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68F6D-8462-F502-78EE-1E0C945216E9}"/>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D09C8CB5-3CDF-5101-6E26-C6FA58EF3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0AC295-B90B-72C2-D524-EBC33D9B0C78}"/>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3611025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C530BE-4678-4E16-8E9F-DCDA5F7E0DA9}"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115624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C530BE-4678-4E16-8E9F-DCDA5F7E0DA9}"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2978994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530BE-4678-4E16-8E9F-DCDA5F7E0DA9}"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1586601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530BE-4678-4E16-8E9F-DCDA5F7E0DA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3036189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530BE-4678-4E16-8E9F-DCDA5F7E0DA9}"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2977484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530BE-4678-4E16-8E9F-DCDA5F7E0DA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3663441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530BE-4678-4E16-8E9F-DCDA5F7E0DA9}"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6F8B2-F2C1-4BB8-B428-11CE3FAE1494}" type="slidenum">
              <a:rPr lang="en-US" smtClean="0"/>
              <a:t>‹#›</a:t>
            </a:fld>
            <a:endParaRPr lang="en-US"/>
          </a:p>
        </p:txBody>
      </p:sp>
    </p:spTree>
    <p:extLst>
      <p:ext uri="{BB962C8B-B14F-4D97-AF65-F5344CB8AC3E}">
        <p14:creationId xmlns:p14="http://schemas.microsoft.com/office/powerpoint/2010/main" val="108685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0F50-00E4-8AAB-0421-8A7120B72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6FDAA-2515-4B67-0F02-BB60EE8A7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A6906-F8A6-01B2-EFE8-D7A545501D66}"/>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DCBB8D76-3FEC-9D47-F987-9206786D18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CE1F7-4ABC-529C-F4C3-945303EAD990}"/>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16904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0487-4C8F-C578-B4CC-4EA51A3FA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38A15-B78B-037A-7103-54B1138F8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D47DF-D70B-76C3-42E7-AC0BFC428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40B4CF-A519-CAFA-2B6F-A0E329429E6B}"/>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6" name="Footer Placeholder 5">
            <a:extLst>
              <a:ext uri="{FF2B5EF4-FFF2-40B4-BE49-F238E27FC236}">
                <a16:creationId xmlns:a16="http://schemas.microsoft.com/office/drawing/2014/main" id="{0BE89FDB-F4C6-55D3-3FF0-D0716C4BA2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A3068C-5F31-9CEF-B295-3A685E3FAE2F}"/>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42457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0957-C9CD-8D49-AEB9-8711326308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96033-2F57-CF84-E21B-1FACAA54E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CEFC32-5169-295A-93CF-7C37735F1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26C7B1-C1AA-1C8F-C6C7-2E63D4DF0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A93DD-8ED1-F670-0743-ED55D1DE0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45B43-F646-ACA3-8FB7-AFB73CCF386B}"/>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8" name="Footer Placeholder 7">
            <a:extLst>
              <a:ext uri="{FF2B5EF4-FFF2-40B4-BE49-F238E27FC236}">
                <a16:creationId xmlns:a16="http://schemas.microsoft.com/office/drawing/2014/main" id="{F6C47185-A9ED-B91B-288B-41A66E19F4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AD9C4D-AE19-02AE-59A3-D85E9EB0EE33}"/>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17830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9DC9-A84A-D239-64F3-F45CAFF2A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CD51A-1197-0650-9D68-6091A39765EE}"/>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4" name="Footer Placeholder 3">
            <a:extLst>
              <a:ext uri="{FF2B5EF4-FFF2-40B4-BE49-F238E27FC236}">
                <a16:creationId xmlns:a16="http://schemas.microsoft.com/office/drawing/2014/main" id="{3E8CD805-BDBD-F6ED-D285-DE1329B343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8788EF-3E8C-E95F-BDB1-4DAFFB7801BD}"/>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349857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3EAA-C6C4-333C-5732-955DBECB5062}"/>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3" name="Footer Placeholder 2">
            <a:extLst>
              <a:ext uri="{FF2B5EF4-FFF2-40B4-BE49-F238E27FC236}">
                <a16:creationId xmlns:a16="http://schemas.microsoft.com/office/drawing/2014/main" id="{9706EFFA-0891-5E8F-2D32-B9CFA7D216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0B76CB-0956-05A7-49ED-5C1797E3E293}"/>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28548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9D7A-A4B9-490C-DB9D-70FEA73D6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D718E-0F3B-2E23-21BA-D2828DAC4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85D28-E785-9707-1143-12FAE898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98E15-0212-5995-E2BF-35D1DFE46589}"/>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6" name="Footer Placeholder 5">
            <a:extLst>
              <a:ext uri="{FF2B5EF4-FFF2-40B4-BE49-F238E27FC236}">
                <a16:creationId xmlns:a16="http://schemas.microsoft.com/office/drawing/2014/main" id="{2CCCCD98-F694-3344-0B22-240223D654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A5A1D5-F7E1-B52D-60AF-A073A1E52941}"/>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206438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25EE-8E08-3ED4-C7A8-816ADA094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79A80-C2F0-77EB-4954-8AF49DED4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68FD27-A4A5-9AA3-AEAE-3A1265DF5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3E223-56AF-BDC0-9B51-AF1CE841ECF8}"/>
              </a:ext>
            </a:extLst>
          </p:cNvPr>
          <p:cNvSpPr>
            <a:spLocks noGrp="1"/>
          </p:cNvSpPr>
          <p:nvPr>
            <p:ph type="dt" sz="half" idx="10"/>
          </p:nvPr>
        </p:nvSpPr>
        <p:spPr/>
        <p:txBody>
          <a:bodyPr/>
          <a:lstStyle/>
          <a:p>
            <a:fld id="{492E558D-35A4-4C42-A6F9-2D89537F20FB}" type="datetimeFigureOut">
              <a:rPr lang="en-US" smtClean="0"/>
              <a:t>8/15/2023</a:t>
            </a:fld>
            <a:endParaRPr lang="en-US" dirty="0"/>
          </a:p>
        </p:txBody>
      </p:sp>
      <p:sp>
        <p:nvSpPr>
          <p:cNvPr id="6" name="Footer Placeholder 5">
            <a:extLst>
              <a:ext uri="{FF2B5EF4-FFF2-40B4-BE49-F238E27FC236}">
                <a16:creationId xmlns:a16="http://schemas.microsoft.com/office/drawing/2014/main" id="{0BFBD54E-EEC6-CDAA-E7F6-480286507D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1CC992-AA47-D12C-0496-BE3DF3273DA7}"/>
              </a:ext>
            </a:extLst>
          </p:cNvPr>
          <p:cNvSpPr>
            <a:spLocks noGrp="1"/>
          </p:cNvSpPr>
          <p:nvPr>
            <p:ph type="sldNum" sz="quarter" idx="12"/>
          </p:nvPr>
        </p:nvSpPr>
        <p:spPr/>
        <p:txBody>
          <a:bodyPr/>
          <a:lstStyle/>
          <a:p>
            <a:fld id="{1A530DB0-C1F3-814C-896F-A24EA7A55705}" type="slidenum">
              <a:rPr lang="en-US" smtClean="0"/>
              <a:t>‹#›</a:t>
            </a:fld>
            <a:endParaRPr lang="en-US" dirty="0"/>
          </a:p>
        </p:txBody>
      </p:sp>
    </p:spTree>
    <p:extLst>
      <p:ext uri="{BB962C8B-B14F-4D97-AF65-F5344CB8AC3E}">
        <p14:creationId xmlns:p14="http://schemas.microsoft.com/office/powerpoint/2010/main" val="217301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7F728-F5B7-57E6-637F-5AF644C26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8A317B-C35C-5278-956C-64C861242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9FF7A-0897-B10E-A442-5BC123FC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E558D-35A4-4C42-A6F9-2D89537F20FB}" type="datetimeFigureOut">
              <a:rPr lang="en-US" smtClean="0"/>
              <a:t>8/15/2023</a:t>
            </a:fld>
            <a:endParaRPr lang="en-US" dirty="0"/>
          </a:p>
        </p:txBody>
      </p:sp>
      <p:sp>
        <p:nvSpPr>
          <p:cNvPr id="5" name="Footer Placeholder 4">
            <a:extLst>
              <a:ext uri="{FF2B5EF4-FFF2-40B4-BE49-F238E27FC236}">
                <a16:creationId xmlns:a16="http://schemas.microsoft.com/office/drawing/2014/main" id="{6D7ABC2B-9C28-3D0F-3B58-48C041E37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0B3417-0AF6-A705-CE25-12842D430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30DB0-C1F3-814C-896F-A24EA7A55705}" type="slidenum">
              <a:rPr lang="en-US" smtClean="0"/>
              <a:t>‹#›</a:t>
            </a:fld>
            <a:endParaRPr lang="en-US" dirty="0"/>
          </a:p>
        </p:txBody>
      </p:sp>
    </p:spTree>
    <p:extLst>
      <p:ext uri="{BB962C8B-B14F-4D97-AF65-F5344CB8AC3E}">
        <p14:creationId xmlns:p14="http://schemas.microsoft.com/office/powerpoint/2010/main" val="163406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11963400" cy="1371600"/>
          </a:xfrm>
          <a:prstGeom prst="rect">
            <a:avLst/>
          </a:prstGeom>
          <a:solidFill>
            <a:schemeClr val="tx1"/>
          </a:solidFill>
        </p:spPr>
        <p:txBody>
          <a:bodyPr vert="horz" lIns="512064"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825626"/>
            <a:ext cx="10363200" cy="41612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4400" y="6205021"/>
            <a:ext cx="2743200" cy="340983"/>
          </a:xfrm>
          <a:prstGeom prst="rect">
            <a:avLst/>
          </a:prstGeom>
        </p:spPr>
        <p:txBody>
          <a:bodyPr vert="horz" lIns="0" tIns="0" rIns="0" bIns="0" rtlCol="0" anchor="b" anchorCtr="0"/>
          <a:lstStyle>
            <a:lvl1pPr algn="r">
              <a:defRPr sz="1200" b="1">
                <a:solidFill>
                  <a:srgbClr val="515151"/>
                </a:solidFill>
              </a:defRPr>
            </a:lvl1pPr>
          </a:lstStyle>
          <a:p>
            <a:r>
              <a:rPr lang="en-US" dirty="0" err="1"/>
              <a:t>joneswalker.com</a:t>
            </a:r>
            <a:r>
              <a:rPr lang="en-US" dirty="0"/>
              <a:t>  </a:t>
            </a:r>
            <a:r>
              <a:rPr lang="en-US" dirty="0">
                <a:solidFill>
                  <a:srgbClr val="FCC42A"/>
                </a:solidFill>
              </a:rPr>
              <a:t> |   </a:t>
            </a:r>
            <a:fld id="{2A523EE0-663D-DA45-A89C-9A34837C0BA7}" type="slidenum">
              <a:rPr lang="en-US" smtClean="0"/>
              <a:pPr/>
              <a:t>‹#›</a:t>
            </a:fld>
            <a:endParaRPr lang="en-US" dirty="0"/>
          </a:p>
        </p:txBody>
      </p:sp>
      <p:sp>
        <p:nvSpPr>
          <p:cNvPr id="7" name="Rectangle 6">
            <a:extLst>
              <a:ext uri="{FF2B5EF4-FFF2-40B4-BE49-F238E27FC236}">
                <a16:creationId xmlns:a16="http://schemas.microsoft.com/office/drawing/2014/main" id="{4D7D0CDD-D295-6947-8DF1-CEF601882CFE}"/>
              </a:ext>
            </a:extLst>
          </p:cNvPr>
          <p:cNvSpPr/>
          <p:nvPr userDrawn="1"/>
        </p:nvSpPr>
        <p:spPr>
          <a:xfrm>
            <a:off x="0" y="0"/>
            <a:ext cx="22860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34D27FEC-BFBC-2C43-8C95-D66AF8534FBE}"/>
              </a:ext>
            </a:extLst>
          </p:cNvPr>
          <p:cNvPicPr>
            <a:picLocks noChangeAspect="1"/>
          </p:cNvPicPr>
          <p:nvPr userDrawn="1"/>
        </p:nvPicPr>
        <p:blipFill>
          <a:blip r:embed="rId6"/>
          <a:stretch>
            <a:fillRect/>
          </a:stretch>
        </p:blipFill>
        <p:spPr>
          <a:xfrm>
            <a:off x="917608" y="6205021"/>
            <a:ext cx="1219200" cy="340983"/>
          </a:xfrm>
          <a:prstGeom prst="rect">
            <a:avLst/>
          </a:prstGeom>
        </p:spPr>
      </p:pic>
      <p:sp>
        <p:nvSpPr>
          <p:cNvPr id="4" name="TextBox 3">
            <a:extLst>
              <a:ext uri="{FF2B5EF4-FFF2-40B4-BE49-F238E27FC236}">
                <a16:creationId xmlns:a16="http://schemas.microsoft.com/office/drawing/2014/main" id="{21153A3C-8546-A14A-83A7-31D34A607E60}"/>
              </a:ext>
            </a:extLst>
          </p:cNvPr>
          <p:cNvSpPr txBox="1"/>
          <p:nvPr userDrawn="1"/>
        </p:nvSpPr>
        <p:spPr>
          <a:xfrm>
            <a:off x="5132672" y="6421691"/>
            <a:ext cx="1926656" cy="138499"/>
          </a:xfrm>
          <a:prstGeom prst="rect">
            <a:avLst/>
          </a:prstGeom>
          <a:noFill/>
        </p:spPr>
        <p:txBody>
          <a:bodyPr wrap="square" lIns="0" tIns="0" rIns="0" bIns="0" rtlCol="0">
            <a:spAutoFit/>
          </a:bodyPr>
          <a:lstStyle/>
          <a:p>
            <a:pPr algn="ctr"/>
            <a:r>
              <a:rPr lang="en-US" sz="900" b="0" i="0" u="none" strike="noStrike" kern="1200">
                <a:solidFill>
                  <a:schemeClr val="tx1"/>
                </a:solidFill>
                <a:effectLst/>
                <a:latin typeface="+mn-lt"/>
                <a:ea typeface="+mn-ea"/>
                <a:cs typeface="+mn-cs"/>
              </a:rPr>
              <a:t>© 2023 Jones Walker LLP</a:t>
            </a:r>
            <a:endParaRPr lang="en-US" sz="900"/>
          </a:p>
        </p:txBody>
      </p:sp>
    </p:spTree>
    <p:extLst>
      <p:ext uri="{BB962C8B-B14F-4D97-AF65-F5344CB8AC3E}">
        <p14:creationId xmlns:p14="http://schemas.microsoft.com/office/powerpoint/2010/main" val="3793464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530BE-4678-4E16-8E9F-DCDA5F7E0DA9}" type="datetimeFigureOut">
              <a:rPr lang="en-US" smtClean="0"/>
              <a:t>8/15/2023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6F8B2-F2C1-4BB8-B428-11CE3FAE1494}" type="slidenum">
              <a:rPr lang="en-US" smtClean="0"/>
              <a:t>‹#›</a:t>
            </a:fld>
            <a:endParaRPr lang="en-US"/>
          </a:p>
        </p:txBody>
      </p:sp>
    </p:spTree>
    <p:extLst>
      <p:ext uri="{BB962C8B-B14F-4D97-AF65-F5344CB8AC3E}">
        <p14:creationId xmlns:p14="http://schemas.microsoft.com/office/powerpoint/2010/main" val="4144802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g"/><Relationship Id="rId7"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uisianassbci.com/" TargetMode="External"/><Relationship Id="rId2" Type="http://schemas.openxmlformats.org/officeDocument/2006/relationships/hyperlink" Target="mailto:LEDSSBCI2@l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3DE9FF-B722-EEEE-01E9-6679C43A231D}"/>
              </a:ext>
            </a:extLst>
          </p:cNvPr>
          <p:cNvPicPr>
            <a:picLocks noChangeAspect="1"/>
          </p:cNvPicPr>
          <p:nvPr/>
        </p:nvPicPr>
        <p:blipFill rotWithShape="1">
          <a:blip r:embed="rId2"/>
          <a:srcRect t="6746" b="7055"/>
          <a:stretch/>
        </p:blipFill>
        <p:spPr>
          <a:xfrm>
            <a:off x="1504650" y="6"/>
            <a:ext cx="9163350" cy="3587578"/>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286298E6-D4E4-95FA-BAB3-666D5F995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299" y="4042102"/>
            <a:ext cx="1560111" cy="530538"/>
          </a:xfrm>
          <a:prstGeom prst="rect">
            <a:avLst/>
          </a:prstGeom>
        </p:spPr>
      </p:pic>
      <p:sp>
        <p:nvSpPr>
          <p:cNvPr id="8" name="TextBox 7">
            <a:extLst>
              <a:ext uri="{FF2B5EF4-FFF2-40B4-BE49-F238E27FC236}">
                <a16:creationId xmlns:a16="http://schemas.microsoft.com/office/drawing/2014/main" id="{E18005E4-81C8-DB77-BA8E-0CCDAA55F852}"/>
              </a:ext>
            </a:extLst>
          </p:cNvPr>
          <p:cNvSpPr txBox="1"/>
          <p:nvPr/>
        </p:nvSpPr>
        <p:spPr>
          <a:xfrm>
            <a:off x="1759135" y="4153484"/>
            <a:ext cx="1707503" cy="307777"/>
          </a:xfrm>
          <a:prstGeom prst="rect">
            <a:avLst/>
          </a:prstGeom>
          <a:noFill/>
        </p:spPr>
        <p:txBody>
          <a:bodyPr wrap="square" rtlCol="0">
            <a:spAutoFit/>
          </a:bodyPr>
          <a:lstStyle/>
          <a:p>
            <a:pPr defTabSz="457200"/>
            <a:r>
              <a:rPr lang="en-US" sz="1400" b="1" i="1" dirty="0">
                <a:solidFill>
                  <a:prstClr val="black"/>
                </a:solidFill>
                <a:latin typeface="Arial" panose="020B0604020202020204" pitchFamily="34" charset="0"/>
                <a:cs typeface="Arial" panose="020B0604020202020204" pitchFamily="34" charset="0"/>
              </a:rPr>
              <a:t>Hosted By:</a:t>
            </a:r>
          </a:p>
        </p:txBody>
      </p:sp>
      <p:pic>
        <p:nvPicPr>
          <p:cNvPr id="9" name="Picture 8">
            <a:extLst>
              <a:ext uri="{FF2B5EF4-FFF2-40B4-BE49-F238E27FC236}">
                <a16:creationId xmlns:a16="http://schemas.microsoft.com/office/drawing/2014/main" id="{49BDF277-E7B6-DFF4-C939-FBA8D9CBE9A9}"/>
              </a:ext>
            </a:extLst>
          </p:cNvPr>
          <p:cNvPicPr>
            <a:picLocks noChangeAspect="1"/>
          </p:cNvPicPr>
          <p:nvPr/>
        </p:nvPicPr>
        <p:blipFill>
          <a:blip r:embed="rId4"/>
          <a:stretch>
            <a:fillRect/>
          </a:stretch>
        </p:blipFill>
        <p:spPr>
          <a:xfrm>
            <a:off x="3277082" y="4055445"/>
            <a:ext cx="2316744" cy="534633"/>
          </a:xfrm>
          <a:prstGeom prst="rect">
            <a:avLst/>
          </a:prstGeom>
        </p:spPr>
      </p:pic>
      <p:pic>
        <p:nvPicPr>
          <p:cNvPr id="10" name="Picture 9">
            <a:extLst>
              <a:ext uri="{FF2B5EF4-FFF2-40B4-BE49-F238E27FC236}">
                <a16:creationId xmlns:a16="http://schemas.microsoft.com/office/drawing/2014/main" id="{B8CE2462-33A1-31F1-FFD7-6A8C7FB0562E}"/>
              </a:ext>
            </a:extLst>
          </p:cNvPr>
          <p:cNvPicPr>
            <a:picLocks noChangeAspect="1"/>
          </p:cNvPicPr>
          <p:nvPr/>
        </p:nvPicPr>
        <p:blipFill>
          <a:blip r:embed="rId5"/>
          <a:stretch>
            <a:fillRect/>
          </a:stretch>
        </p:blipFill>
        <p:spPr>
          <a:xfrm>
            <a:off x="8942882" y="3992498"/>
            <a:ext cx="1263967" cy="660525"/>
          </a:xfrm>
          <a:prstGeom prst="rect">
            <a:avLst/>
          </a:prstGeom>
        </p:spPr>
      </p:pic>
      <p:sp>
        <p:nvSpPr>
          <p:cNvPr id="11" name="TextBox 10">
            <a:extLst>
              <a:ext uri="{FF2B5EF4-FFF2-40B4-BE49-F238E27FC236}">
                <a16:creationId xmlns:a16="http://schemas.microsoft.com/office/drawing/2014/main" id="{B57DB043-1969-D6FF-2ADC-BC5210F40D43}"/>
              </a:ext>
            </a:extLst>
          </p:cNvPr>
          <p:cNvSpPr txBox="1"/>
          <p:nvPr/>
        </p:nvSpPr>
        <p:spPr>
          <a:xfrm>
            <a:off x="1652700" y="5904117"/>
            <a:ext cx="2080727" cy="307777"/>
          </a:xfrm>
          <a:prstGeom prst="rect">
            <a:avLst/>
          </a:prstGeom>
          <a:noFill/>
        </p:spPr>
        <p:txBody>
          <a:bodyPr wrap="square" rtlCol="0">
            <a:spAutoFit/>
          </a:bodyPr>
          <a:lstStyle/>
          <a:p>
            <a:pPr defTabSz="457200"/>
            <a:r>
              <a:rPr lang="en-US" sz="1400" b="1" i="1" dirty="0">
                <a:solidFill>
                  <a:prstClr val="black"/>
                </a:solidFill>
                <a:latin typeface="Calibri" panose="020F0502020204030204"/>
              </a:rPr>
              <a:t>With Support From:</a:t>
            </a:r>
          </a:p>
        </p:txBody>
      </p:sp>
      <p:pic>
        <p:nvPicPr>
          <p:cNvPr id="12" name="Picture 11">
            <a:extLst>
              <a:ext uri="{FF2B5EF4-FFF2-40B4-BE49-F238E27FC236}">
                <a16:creationId xmlns:a16="http://schemas.microsoft.com/office/drawing/2014/main" id="{0413A777-D87E-3C7E-D6FF-1B3FAB48F740}"/>
              </a:ext>
            </a:extLst>
          </p:cNvPr>
          <p:cNvPicPr>
            <a:picLocks noChangeAspect="1"/>
          </p:cNvPicPr>
          <p:nvPr/>
        </p:nvPicPr>
        <p:blipFill rotWithShape="1">
          <a:blip r:embed="rId6"/>
          <a:srcRect t="27269" b="25804"/>
          <a:stretch/>
        </p:blipFill>
        <p:spPr>
          <a:xfrm>
            <a:off x="3379553" y="5903914"/>
            <a:ext cx="1542773" cy="401673"/>
          </a:xfrm>
          <a:prstGeom prst="rect">
            <a:avLst/>
          </a:prstGeom>
        </p:spPr>
      </p:pic>
      <p:pic>
        <p:nvPicPr>
          <p:cNvPr id="14" name="Picture 13">
            <a:extLst>
              <a:ext uri="{FF2B5EF4-FFF2-40B4-BE49-F238E27FC236}">
                <a16:creationId xmlns:a16="http://schemas.microsoft.com/office/drawing/2014/main" id="{69ACE224-1991-DD24-EE05-4297B132685C}"/>
              </a:ext>
            </a:extLst>
          </p:cNvPr>
          <p:cNvPicPr>
            <a:picLocks noChangeAspect="1"/>
          </p:cNvPicPr>
          <p:nvPr/>
        </p:nvPicPr>
        <p:blipFill rotWithShape="1">
          <a:blip r:embed="rId7"/>
          <a:srcRect t="26101" b="29471"/>
          <a:stretch/>
        </p:blipFill>
        <p:spPr>
          <a:xfrm>
            <a:off x="5506741" y="5797830"/>
            <a:ext cx="1095078" cy="486512"/>
          </a:xfrm>
          <a:prstGeom prst="rect">
            <a:avLst/>
          </a:prstGeom>
        </p:spPr>
      </p:pic>
      <p:pic>
        <p:nvPicPr>
          <p:cNvPr id="17" name="Picture 16">
            <a:extLst>
              <a:ext uri="{FF2B5EF4-FFF2-40B4-BE49-F238E27FC236}">
                <a16:creationId xmlns:a16="http://schemas.microsoft.com/office/drawing/2014/main" id="{D065CBDA-C4F1-85C1-552C-52B726D37917}"/>
              </a:ext>
            </a:extLst>
          </p:cNvPr>
          <p:cNvPicPr>
            <a:picLocks noChangeAspect="1"/>
          </p:cNvPicPr>
          <p:nvPr/>
        </p:nvPicPr>
        <p:blipFill rotWithShape="1">
          <a:blip r:embed="rId8"/>
          <a:srcRect t="26167" b="22380"/>
          <a:stretch/>
        </p:blipFill>
        <p:spPr>
          <a:xfrm>
            <a:off x="7391770" y="5806771"/>
            <a:ext cx="976544" cy="502471"/>
          </a:xfrm>
          <a:prstGeom prst="rect">
            <a:avLst/>
          </a:prstGeom>
        </p:spPr>
      </p:pic>
      <p:pic>
        <p:nvPicPr>
          <p:cNvPr id="18" name="Picture 17">
            <a:extLst>
              <a:ext uri="{FF2B5EF4-FFF2-40B4-BE49-F238E27FC236}">
                <a16:creationId xmlns:a16="http://schemas.microsoft.com/office/drawing/2014/main" id="{C5439334-93E6-806A-A687-CD0E350DFF42}"/>
              </a:ext>
            </a:extLst>
          </p:cNvPr>
          <p:cNvPicPr>
            <a:picLocks noChangeAspect="1"/>
          </p:cNvPicPr>
          <p:nvPr/>
        </p:nvPicPr>
        <p:blipFill>
          <a:blip r:embed="rId9"/>
          <a:stretch>
            <a:fillRect/>
          </a:stretch>
        </p:blipFill>
        <p:spPr>
          <a:xfrm>
            <a:off x="9030368" y="5885832"/>
            <a:ext cx="1302762" cy="346249"/>
          </a:xfrm>
          <a:prstGeom prst="rect">
            <a:avLst/>
          </a:prstGeom>
        </p:spPr>
      </p:pic>
      <p:sp>
        <p:nvSpPr>
          <p:cNvPr id="2" name="Rectangle 1">
            <a:extLst>
              <a:ext uri="{FF2B5EF4-FFF2-40B4-BE49-F238E27FC236}">
                <a16:creationId xmlns:a16="http://schemas.microsoft.com/office/drawing/2014/main" id="{AA20469B-DC71-637C-45F7-CDD20EC33F97}"/>
              </a:ext>
            </a:extLst>
          </p:cNvPr>
          <p:cNvSpPr/>
          <p:nvPr/>
        </p:nvSpPr>
        <p:spPr>
          <a:xfrm>
            <a:off x="1514325" y="5126499"/>
            <a:ext cx="9163350" cy="1717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Tree>
    <p:extLst>
      <p:ext uri="{BB962C8B-B14F-4D97-AF65-F5344CB8AC3E}">
        <p14:creationId xmlns:p14="http://schemas.microsoft.com/office/powerpoint/2010/main" val="329333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8847E-2CD9-164F-A7C8-C26860137DA5}"/>
              </a:ext>
            </a:extLst>
          </p:cNvPr>
          <p:cNvSpPr>
            <a:spLocks noGrp="1"/>
          </p:cNvSpPr>
          <p:nvPr>
            <p:ph type="title"/>
          </p:nvPr>
        </p:nvSpPr>
        <p:spPr>
          <a:xfrm>
            <a:off x="1698661" y="0"/>
            <a:ext cx="8969339" cy="1371600"/>
          </a:xfrm>
        </p:spPr>
        <p:txBody>
          <a:bodyPr>
            <a:normAutofit/>
          </a:bodyPr>
          <a:lstStyle/>
          <a:p>
            <a:r>
              <a:rPr lang="en-US" sz="2000" dirty="0"/>
              <a:t>SSBCI 2.0 – Under the American Rescue Plan Act of 2021 (ARPA)</a:t>
            </a:r>
          </a:p>
        </p:txBody>
      </p:sp>
      <p:sp>
        <p:nvSpPr>
          <p:cNvPr id="5" name="Content Placeholder 4">
            <a:extLst>
              <a:ext uri="{FF2B5EF4-FFF2-40B4-BE49-F238E27FC236}">
                <a16:creationId xmlns:a16="http://schemas.microsoft.com/office/drawing/2014/main" id="{F887C053-AF04-064F-B236-EAF38A571D90}"/>
              </a:ext>
            </a:extLst>
          </p:cNvPr>
          <p:cNvSpPr>
            <a:spLocks noGrp="1"/>
          </p:cNvSpPr>
          <p:nvPr>
            <p:ph idx="1"/>
          </p:nvPr>
        </p:nvSpPr>
        <p:spPr/>
        <p:txBody>
          <a:bodyPr/>
          <a:lstStyle/>
          <a:p>
            <a:pPr>
              <a:lnSpc>
                <a:spcPct val="107000"/>
              </a:lnSpc>
              <a:spcBef>
                <a:spcPts val="0"/>
              </a:spcBef>
            </a:pPr>
            <a:r>
              <a:rPr lang="en-US" dirty="0">
                <a:effectLst/>
                <a:latin typeface="+mj-lt"/>
                <a:ea typeface="Calibri" panose="020F0502020204030204" pitchFamily="34" charset="0"/>
                <a:cs typeface="Times New Roman" panose="02020603050405020304" pitchFamily="18" charset="0"/>
              </a:rPr>
              <a:t>Federal </a:t>
            </a:r>
            <a:r>
              <a:rPr lang="en-US" dirty="0">
                <a:latin typeface="+mj-lt"/>
                <a:ea typeface="Calibri" panose="020F0502020204030204" pitchFamily="34" charset="0"/>
                <a:cs typeface="Times New Roman" panose="02020603050405020304" pitchFamily="18" charset="0"/>
              </a:rPr>
              <a:t>program administered by Treasury and implemented through “jurisdictions” (</a:t>
            </a:r>
            <a:r>
              <a:rPr lang="en-US" i="1" dirty="0">
                <a:latin typeface="+mj-lt"/>
                <a:ea typeface="Calibri" panose="020F0502020204030204" pitchFamily="34" charset="0"/>
                <a:cs typeface="Times New Roman" panose="02020603050405020304" pitchFamily="18" charset="0"/>
              </a:rPr>
              <a:t>i.e., State of LA through LEDC</a:t>
            </a:r>
            <a:r>
              <a:rPr lang="en-US" dirty="0">
                <a:latin typeface="+mj-lt"/>
                <a:ea typeface="Calibri" panose="020F0502020204030204" pitchFamily="34" charset="0"/>
                <a:cs typeface="Times New Roman" panose="02020603050405020304" pitchFamily="18" charset="0"/>
              </a:rPr>
              <a:t>)</a:t>
            </a:r>
            <a:endParaRPr lang="en-US" dirty="0">
              <a:effectLst/>
              <a:latin typeface="+mj-lt"/>
              <a:ea typeface="Calibri" panose="020F0502020204030204" pitchFamily="34" charset="0"/>
              <a:cs typeface="Times New Roman" panose="02020603050405020304" pitchFamily="18" charset="0"/>
            </a:endParaRPr>
          </a:p>
          <a:p>
            <a:pPr>
              <a:lnSpc>
                <a:spcPct val="107000"/>
              </a:lnSpc>
              <a:spcBef>
                <a:spcPts val="0"/>
              </a:spcBef>
            </a:pPr>
            <a:r>
              <a:rPr lang="en-US" dirty="0">
                <a:effectLst/>
                <a:latin typeface="+mj-lt"/>
                <a:ea typeface="Calibri" panose="020F0502020204030204" pitchFamily="34" charset="0"/>
                <a:cs typeface="Times New Roman" panose="02020603050405020304" pitchFamily="18" charset="0"/>
              </a:rPr>
              <a:t>To </a:t>
            </a:r>
            <a:r>
              <a:rPr lang="en-US" dirty="0">
                <a:latin typeface="+mj-lt"/>
                <a:ea typeface="Calibri" panose="020F0502020204030204" pitchFamily="34" charset="0"/>
                <a:cs typeface="Times New Roman" panose="02020603050405020304" pitchFamily="18" charset="0"/>
              </a:rPr>
              <a:t>provide $10 billion to fund the State Small Business Credit Initiative (SSBCI) as a response to the economic effects of the COVID-19 pandemic.</a:t>
            </a:r>
          </a:p>
          <a:p>
            <a:pPr>
              <a:lnSpc>
                <a:spcPct val="107000"/>
              </a:lnSpc>
              <a:spcBef>
                <a:spcPts val="0"/>
              </a:spcBef>
            </a:pPr>
            <a:r>
              <a:rPr lang="en-US" dirty="0">
                <a:effectLst/>
                <a:latin typeface="+mj-lt"/>
                <a:ea typeface="Calibri" panose="020F0502020204030204" pitchFamily="34" charset="0"/>
                <a:cs typeface="Times New Roman" panose="02020603050405020304" pitchFamily="18" charset="0"/>
              </a:rPr>
              <a:t>2 </a:t>
            </a:r>
            <a:r>
              <a:rPr lang="en-US" dirty="0">
                <a:latin typeface="+mj-lt"/>
                <a:ea typeface="Calibri" panose="020F0502020204030204" pitchFamily="34" charset="0"/>
                <a:cs typeface="Times New Roman" panose="02020603050405020304" pitchFamily="18" charset="0"/>
              </a:rPr>
              <a:t>p</a:t>
            </a:r>
            <a:r>
              <a:rPr lang="en-US" dirty="0">
                <a:effectLst/>
                <a:latin typeface="+mj-lt"/>
                <a:ea typeface="Calibri" panose="020F0502020204030204" pitchFamily="34" charset="0"/>
                <a:cs typeface="Times New Roman" panose="02020603050405020304" pitchFamily="18" charset="0"/>
              </a:rPr>
              <a:t>r</a:t>
            </a:r>
            <a:r>
              <a:rPr lang="en-US" dirty="0">
                <a:latin typeface="+mj-lt"/>
                <a:ea typeface="Calibri" panose="020F0502020204030204" pitchFamily="34" charset="0"/>
                <a:cs typeface="Times New Roman" panose="02020603050405020304" pitchFamily="18" charset="0"/>
              </a:rPr>
              <a:t>ogram categories:  </a:t>
            </a:r>
            <a:r>
              <a:rPr lang="en-US" dirty="0">
                <a:solidFill>
                  <a:srgbClr val="FF0000"/>
                </a:solidFill>
                <a:latin typeface="+mj-lt"/>
                <a:ea typeface="Calibri" panose="020F0502020204030204" pitchFamily="34" charset="0"/>
                <a:cs typeface="Times New Roman" panose="02020603050405020304" pitchFamily="18" charset="0"/>
              </a:rPr>
              <a:t>Capital Access Programs (CAPs)</a:t>
            </a:r>
            <a:r>
              <a:rPr lang="en-US" dirty="0">
                <a:latin typeface="+mj-lt"/>
                <a:ea typeface="Calibri" panose="020F0502020204030204" pitchFamily="34" charset="0"/>
                <a:cs typeface="Times New Roman" panose="02020603050405020304" pitchFamily="18" charset="0"/>
              </a:rPr>
              <a:t> and </a:t>
            </a:r>
            <a:r>
              <a:rPr lang="en-US" dirty="0">
                <a:solidFill>
                  <a:srgbClr val="00B050"/>
                </a:solidFill>
                <a:latin typeface="+mj-lt"/>
                <a:ea typeface="Calibri" panose="020F0502020204030204" pitchFamily="34" charset="0"/>
                <a:cs typeface="Times New Roman" panose="02020603050405020304" pitchFamily="18" charset="0"/>
              </a:rPr>
              <a:t>Other Credit Support Programs (OCSPs)</a:t>
            </a:r>
            <a:r>
              <a:rPr lang="en-US" dirty="0">
                <a:latin typeface="+mj-lt"/>
                <a:ea typeface="Calibri" panose="020F0502020204030204" pitchFamily="34" charset="0"/>
                <a:cs typeface="Times New Roman" panose="02020603050405020304" pitchFamily="18" charset="0"/>
              </a:rPr>
              <a:t>.</a:t>
            </a:r>
          </a:p>
          <a:p>
            <a:pPr lvl="1">
              <a:lnSpc>
                <a:spcPct val="107000"/>
              </a:lnSpc>
              <a:spcBef>
                <a:spcPts val="0"/>
              </a:spcBef>
            </a:pPr>
            <a:r>
              <a:rPr lang="en-US" dirty="0">
                <a:solidFill>
                  <a:srgbClr val="00B050"/>
                </a:solidFill>
                <a:latin typeface="+mj-lt"/>
                <a:ea typeface="Calibri" panose="020F0502020204030204" pitchFamily="34" charset="0"/>
                <a:cs typeface="Times New Roman" panose="02020603050405020304" pitchFamily="18" charset="0"/>
              </a:rPr>
              <a:t>“Jurisdiction-sponsored equity/venture capital programs”</a:t>
            </a:r>
          </a:p>
          <a:p>
            <a:pPr lvl="2">
              <a:lnSpc>
                <a:spcPct val="107000"/>
              </a:lnSpc>
              <a:spcBef>
                <a:spcPts val="0"/>
              </a:spcBef>
            </a:pPr>
            <a:r>
              <a:rPr lang="en-US" dirty="0">
                <a:solidFill>
                  <a:srgbClr val="FF0000"/>
                </a:solidFill>
                <a:latin typeface="+mj-lt"/>
                <a:ea typeface="Calibri" panose="020F0502020204030204" pitchFamily="34" charset="0"/>
                <a:cs typeface="Times New Roman" panose="02020603050405020304" pitchFamily="18" charset="0"/>
              </a:rPr>
              <a:t>Direct investments of SSBCI funds in small bus alongside co-investments</a:t>
            </a:r>
            <a:endParaRPr lang="en-US" dirty="0">
              <a:solidFill>
                <a:srgbClr val="00B050"/>
              </a:solidFill>
              <a:latin typeface="+mj-lt"/>
              <a:ea typeface="Calibri" panose="020F0502020204030204" pitchFamily="34" charset="0"/>
              <a:cs typeface="Times New Roman" panose="02020603050405020304" pitchFamily="18" charset="0"/>
            </a:endParaRPr>
          </a:p>
          <a:p>
            <a:pPr lvl="2">
              <a:lnSpc>
                <a:spcPct val="107000"/>
              </a:lnSpc>
              <a:spcBef>
                <a:spcPts val="0"/>
              </a:spcBef>
            </a:pPr>
            <a:r>
              <a:rPr lang="en-US" dirty="0">
                <a:solidFill>
                  <a:srgbClr val="00B050"/>
                </a:solidFill>
                <a:latin typeface="+mj-lt"/>
                <a:ea typeface="Calibri" panose="020F0502020204030204" pitchFamily="34" charset="0"/>
                <a:cs typeface="Times New Roman" panose="02020603050405020304" pitchFamily="18" charset="0"/>
              </a:rPr>
              <a:t>SSBCI investments in “venture capital funds” that invest in small bus</a:t>
            </a:r>
            <a:endParaRPr lang="en-US" dirty="0">
              <a:solidFill>
                <a:srgbClr val="FF0000"/>
              </a:solidFill>
              <a:latin typeface="+mj-lt"/>
              <a:ea typeface="Calibri" panose="020F0502020204030204" pitchFamily="34" charset="0"/>
              <a:cs typeface="Times New Roman" panose="02020603050405020304" pitchFamily="18" charset="0"/>
            </a:endParaRPr>
          </a:p>
          <a:p>
            <a:pPr>
              <a:lnSpc>
                <a:spcPct val="107000"/>
              </a:lnSpc>
              <a:spcBef>
                <a:spcPts val="0"/>
              </a:spcBef>
            </a:pPr>
            <a:r>
              <a:rPr lang="en-US" dirty="0">
                <a:latin typeface="+mj-lt"/>
                <a:ea typeface="Calibri" panose="020F0502020204030204" pitchFamily="34" charset="0"/>
                <a:cs typeface="Times New Roman" panose="02020603050405020304" pitchFamily="18" charset="0"/>
              </a:rPr>
              <a:t>LEDC has mandated the use of “venture capital funds.”</a:t>
            </a:r>
          </a:p>
          <a:p>
            <a:pPr>
              <a:lnSpc>
                <a:spcPct val="107000"/>
              </a:lnSpc>
              <a:spcBef>
                <a:spcPts val="0"/>
              </a:spcBef>
            </a:pPr>
            <a:r>
              <a:rPr lang="en-US" dirty="0">
                <a:latin typeface="+mj-lt"/>
                <a:ea typeface="Calibri" panose="020F0502020204030204" pitchFamily="34" charset="0"/>
                <a:cs typeface="Times New Roman" panose="02020603050405020304" pitchFamily="18" charset="0"/>
              </a:rPr>
              <a:t>Practical effect . . . different than SSBCI 1.0 </a:t>
            </a:r>
          </a:p>
          <a:p>
            <a:pPr>
              <a:lnSpc>
                <a:spcPct val="107000"/>
              </a:lnSpc>
              <a:spcBef>
                <a:spcPts val="0"/>
              </a:spcBef>
            </a:pPr>
            <a:endParaRPr lang="en-US" dirty="0">
              <a:latin typeface="+mj-lt"/>
              <a:ea typeface="Calibri" panose="020F0502020204030204" pitchFamily="34" charset="0"/>
              <a:cs typeface="Times New Roman" panose="02020603050405020304" pitchFamily="18" charset="0"/>
            </a:endParaRPr>
          </a:p>
          <a:p>
            <a:pPr lvl="1">
              <a:lnSpc>
                <a:spcPct val="107000"/>
              </a:lnSpc>
              <a:spcBef>
                <a:spcPts val="0"/>
              </a:spcBef>
            </a:pPr>
            <a:endParaRPr lang="en-US" dirty="0">
              <a:solidFill>
                <a:srgbClr val="00B050"/>
              </a:solidFill>
              <a:effectLst/>
              <a:latin typeface="+mj-l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9E36A42-7450-8540-B80E-B5F84D17064A}"/>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10</a:t>
            </a:fld>
            <a:endParaRPr lang="en-US" dirty="0">
              <a:latin typeface="Arial" panose="020B0604020202020204"/>
            </a:endParaRPr>
          </a:p>
        </p:txBody>
      </p:sp>
    </p:spTree>
    <p:extLst>
      <p:ext uri="{BB962C8B-B14F-4D97-AF65-F5344CB8AC3E}">
        <p14:creationId xmlns:p14="http://schemas.microsoft.com/office/powerpoint/2010/main" val="289483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8847E-2CD9-164F-A7C8-C26860137DA5}"/>
              </a:ext>
            </a:extLst>
          </p:cNvPr>
          <p:cNvSpPr>
            <a:spLocks noGrp="1"/>
          </p:cNvSpPr>
          <p:nvPr>
            <p:ph type="title"/>
          </p:nvPr>
        </p:nvSpPr>
        <p:spPr>
          <a:xfrm>
            <a:off x="1698661" y="0"/>
            <a:ext cx="8969339" cy="1371600"/>
          </a:xfrm>
        </p:spPr>
        <p:txBody>
          <a:bodyPr/>
          <a:lstStyle/>
          <a:p>
            <a:r>
              <a:rPr lang="en-US" dirty="0"/>
              <a:t>SSBCI “investors” – SSBCI “investees”</a:t>
            </a:r>
          </a:p>
        </p:txBody>
      </p:sp>
      <p:sp>
        <p:nvSpPr>
          <p:cNvPr id="5" name="Content Placeholder 4">
            <a:extLst>
              <a:ext uri="{FF2B5EF4-FFF2-40B4-BE49-F238E27FC236}">
                <a16:creationId xmlns:a16="http://schemas.microsoft.com/office/drawing/2014/main" id="{F887C053-AF04-064F-B236-EAF38A571D90}"/>
              </a:ext>
            </a:extLst>
          </p:cNvPr>
          <p:cNvSpPr>
            <a:spLocks noGrp="1"/>
          </p:cNvSpPr>
          <p:nvPr>
            <p:ph idx="1"/>
          </p:nvPr>
        </p:nvSpPr>
        <p:spPr/>
        <p:txBody>
          <a:bodyPr/>
          <a:lstStyle/>
          <a:p>
            <a:pPr>
              <a:lnSpc>
                <a:spcPct val="107000"/>
              </a:lnSpc>
              <a:spcBef>
                <a:spcPts val="0"/>
              </a:spcBef>
            </a:pPr>
            <a:r>
              <a:rPr lang="en-US" b="1" dirty="0">
                <a:effectLst/>
                <a:latin typeface="+mj-lt"/>
                <a:ea typeface="Calibri" panose="020F0502020204030204" pitchFamily="34" charset="0"/>
                <a:cs typeface="Times New Roman" panose="02020603050405020304" pitchFamily="18" charset="0"/>
              </a:rPr>
              <a:t>SSBCI “investors”</a:t>
            </a:r>
            <a:r>
              <a:rPr lang="en-US" dirty="0">
                <a:effectLst/>
                <a:latin typeface="+mj-lt"/>
                <a:ea typeface="Calibri" panose="020F0502020204030204" pitchFamily="34" charset="0"/>
                <a:cs typeface="Times New Roman" panose="02020603050405020304" pitchFamily="18" charset="0"/>
              </a:rPr>
              <a:t> – the venture capital funds that </a:t>
            </a:r>
            <a:r>
              <a:rPr lang="en-US" dirty="0">
                <a:latin typeface="+mj-lt"/>
                <a:ea typeface="Calibri" panose="020F0502020204030204" pitchFamily="34" charset="0"/>
                <a:cs typeface="Times New Roman" panose="02020603050405020304" pitchFamily="18" charset="0"/>
              </a:rPr>
              <a:t>pool private capital with SSBCI funds to make investments in SSBCI “investees”</a:t>
            </a:r>
          </a:p>
          <a:p>
            <a:pPr marL="0" indent="0">
              <a:lnSpc>
                <a:spcPct val="107000"/>
              </a:lnSpc>
              <a:spcBef>
                <a:spcPts val="0"/>
              </a:spcBef>
              <a:buNone/>
            </a:pPr>
            <a:endParaRPr lang="en-US"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b="1" dirty="0">
                <a:latin typeface="+mj-lt"/>
                <a:ea typeface="Calibri" panose="020F0502020204030204" pitchFamily="34" charset="0"/>
                <a:cs typeface="Times New Roman" panose="02020603050405020304" pitchFamily="18" charset="0"/>
              </a:rPr>
              <a:t>SSBCI “investees”</a:t>
            </a:r>
            <a:r>
              <a:rPr lang="en-US" dirty="0">
                <a:latin typeface="+mj-lt"/>
                <a:ea typeface="Calibri" panose="020F0502020204030204" pitchFamily="34" charset="0"/>
                <a:cs typeface="Times New Roman" panose="02020603050405020304" pitchFamily="18" charset="0"/>
              </a:rPr>
              <a:t> – the operating companies/businesses that receive investment from SSBCI “investors”</a:t>
            </a:r>
          </a:p>
          <a:p>
            <a:pPr marL="0" indent="0">
              <a:lnSpc>
                <a:spcPct val="107000"/>
              </a:lnSpc>
              <a:spcBef>
                <a:spcPts val="0"/>
              </a:spcBef>
              <a:buNone/>
            </a:pPr>
            <a:endParaRPr lang="en-US"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b="1" dirty="0">
                <a:latin typeface="+mj-lt"/>
                <a:ea typeface="Calibri" panose="020F0502020204030204" pitchFamily="34" charset="0"/>
                <a:cs typeface="Times New Roman" panose="02020603050405020304" pitchFamily="18" charset="0"/>
              </a:rPr>
              <a:t>Likely investment round structures</a:t>
            </a:r>
            <a:r>
              <a:rPr lang="en-US" dirty="0">
                <a:latin typeface="+mj-lt"/>
                <a:ea typeface="Calibri" panose="020F0502020204030204" pitchFamily="34" charset="0"/>
                <a:cs typeface="Times New Roman" panose="02020603050405020304" pitchFamily="18" charset="0"/>
              </a:rPr>
              <a:t>:</a:t>
            </a:r>
            <a:endParaRPr lang="en-US" dirty="0">
              <a:effectLst/>
              <a:latin typeface="+mj-lt"/>
              <a:ea typeface="Calibri" panose="020F0502020204030204" pitchFamily="34" charset="0"/>
              <a:cs typeface="Times New Roman" panose="02020603050405020304" pitchFamily="18" charset="0"/>
            </a:endParaRPr>
          </a:p>
          <a:p>
            <a:pPr lvl="1">
              <a:lnSpc>
                <a:spcPct val="107000"/>
              </a:lnSpc>
              <a:spcBef>
                <a:spcPts val="0"/>
              </a:spcBef>
            </a:pPr>
            <a:r>
              <a:rPr lang="en-US" dirty="0">
                <a:effectLst/>
                <a:latin typeface="+mj-lt"/>
                <a:ea typeface="Calibri" panose="020F0502020204030204" pitchFamily="34" charset="0"/>
                <a:cs typeface="Times New Roman" panose="02020603050405020304" pitchFamily="18" charset="0"/>
              </a:rPr>
              <a:t>Priced equity, usually as preferred stock or units</a:t>
            </a:r>
          </a:p>
          <a:p>
            <a:pPr lvl="1">
              <a:lnSpc>
                <a:spcPct val="107000"/>
              </a:lnSpc>
              <a:spcBef>
                <a:spcPts val="0"/>
              </a:spcBef>
            </a:pPr>
            <a:r>
              <a:rPr lang="en-US" dirty="0">
                <a:latin typeface="+mj-lt"/>
                <a:ea typeface="Calibri" panose="020F0502020204030204" pitchFamily="34" charset="0"/>
                <a:cs typeface="Times New Roman" panose="02020603050405020304" pitchFamily="18" charset="0"/>
              </a:rPr>
              <a:t>Convertible Debt (“equity like”)</a:t>
            </a:r>
          </a:p>
          <a:p>
            <a:pPr lvl="1">
              <a:lnSpc>
                <a:spcPct val="107000"/>
              </a:lnSpc>
              <a:spcBef>
                <a:spcPts val="0"/>
              </a:spcBef>
            </a:pPr>
            <a:r>
              <a:rPr lang="en-US" dirty="0">
                <a:effectLst/>
                <a:latin typeface="+mj-lt"/>
                <a:ea typeface="Calibri" panose="020F0502020204030204" pitchFamily="34" charset="0"/>
                <a:cs typeface="Times New Roman" panose="02020603050405020304" pitchFamily="18" charset="0"/>
              </a:rPr>
              <a:t>SAFE Instruments (not debt, not equity, but conditional right to buy future equity)</a:t>
            </a:r>
          </a:p>
          <a:p>
            <a:pPr lvl="1">
              <a:lnSpc>
                <a:spcPct val="107000"/>
              </a:lnSpc>
              <a:spcBef>
                <a:spcPts val="0"/>
              </a:spcBef>
            </a:pPr>
            <a:r>
              <a:rPr lang="en-US" dirty="0" err="1">
                <a:latin typeface="+mj-lt"/>
                <a:ea typeface="Calibri" panose="020F0502020204030204" pitchFamily="34" charset="0"/>
                <a:cs typeface="Times New Roman" panose="02020603050405020304" pitchFamily="18" charset="0"/>
              </a:rPr>
              <a:t>KISSes</a:t>
            </a:r>
            <a:r>
              <a:rPr lang="en-US" dirty="0">
                <a:latin typeface="+mj-lt"/>
                <a:ea typeface="Calibri" panose="020F0502020204030204" pitchFamily="34" charset="0"/>
                <a:cs typeface="Times New Roman" panose="02020603050405020304" pitchFamily="18" charset="0"/>
              </a:rPr>
              <a:t> (rolled out a few years back with SAFEs, but not really used)</a:t>
            </a:r>
            <a:endParaRPr lang="en-US" dirty="0">
              <a:effectLst/>
              <a:latin typeface="+mj-lt"/>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F9E36A42-7450-8540-B80E-B5F84D17064A}"/>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11</a:t>
            </a:fld>
            <a:endParaRPr lang="en-US" dirty="0">
              <a:latin typeface="Arial" panose="020B0604020202020204"/>
            </a:endParaRPr>
          </a:p>
        </p:txBody>
      </p:sp>
    </p:spTree>
    <p:extLst>
      <p:ext uri="{BB962C8B-B14F-4D97-AF65-F5344CB8AC3E}">
        <p14:creationId xmlns:p14="http://schemas.microsoft.com/office/powerpoint/2010/main" val="310703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200E-44A9-595F-FEBE-8AE071289987}"/>
              </a:ext>
            </a:extLst>
          </p:cNvPr>
          <p:cNvSpPr>
            <a:spLocks noGrp="1"/>
          </p:cNvSpPr>
          <p:nvPr>
            <p:ph type="title"/>
          </p:nvPr>
        </p:nvSpPr>
        <p:spPr/>
        <p:txBody>
          <a:bodyPr/>
          <a:lstStyle/>
          <a:p>
            <a:r>
              <a:rPr lang="en-US" dirty="0"/>
              <a:t>Fundamental SSBCI “investee” Qualification(s)</a:t>
            </a:r>
          </a:p>
        </p:txBody>
      </p:sp>
      <p:sp>
        <p:nvSpPr>
          <p:cNvPr id="3" name="Content Placeholder 2">
            <a:extLst>
              <a:ext uri="{FF2B5EF4-FFF2-40B4-BE49-F238E27FC236}">
                <a16:creationId xmlns:a16="http://schemas.microsoft.com/office/drawing/2014/main" id="{93B41437-5A9F-4EA2-DE52-9CC4C0EB410F}"/>
              </a:ext>
            </a:extLst>
          </p:cNvPr>
          <p:cNvSpPr>
            <a:spLocks noGrp="1"/>
          </p:cNvSpPr>
          <p:nvPr>
            <p:ph idx="1"/>
          </p:nvPr>
        </p:nvSpPr>
        <p:spPr/>
        <p:txBody>
          <a:bodyPr/>
          <a:lstStyle/>
          <a:p>
            <a:pPr algn="just"/>
            <a:r>
              <a:rPr lang="en-US" b="1" u="sng" dirty="0"/>
              <a:t>Must be</a:t>
            </a:r>
            <a:r>
              <a:rPr lang="en-US" dirty="0"/>
              <a:t> – </a:t>
            </a:r>
            <a:r>
              <a:rPr lang="en-US" i="1" dirty="0"/>
              <a:t>a small business located in Louisiana having 500 or fewer employees (a qualified business).</a:t>
            </a:r>
          </a:p>
          <a:p>
            <a:pPr algn="just"/>
            <a:endParaRPr lang="en-US" i="1" dirty="0"/>
          </a:p>
          <a:p>
            <a:pPr algn="just"/>
            <a:r>
              <a:rPr lang="en-US" b="1" u="sng" dirty="0"/>
              <a:t>LEDC highly encourages SSBCI “investors” to invest in</a:t>
            </a:r>
            <a:r>
              <a:rPr lang="en-US" dirty="0"/>
              <a:t> –</a:t>
            </a:r>
            <a:r>
              <a:rPr lang="en-US" i="1" dirty="0"/>
              <a:t> qualified businesses which employ 10 or fewer employees, including independent contractors and sole proprietors (“</a:t>
            </a:r>
            <a:r>
              <a:rPr lang="en-US" b="1" i="1" dirty="0"/>
              <a:t>Very Small Businesses</a:t>
            </a:r>
            <a:r>
              <a:rPr lang="en-US" i="1" dirty="0"/>
              <a:t>”) and/or businesses owned by one or more socially and economically disadvantaged individuals (a “</a:t>
            </a:r>
            <a:r>
              <a:rPr lang="en-US" b="1" i="1" dirty="0"/>
              <a:t>SEDI-Owned Business</a:t>
            </a:r>
            <a:r>
              <a:rPr lang="en-US" dirty="0"/>
              <a:t>”).</a:t>
            </a:r>
          </a:p>
          <a:p>
            <a:pPr marL="0" indent="0" algn="just">
              <a:buNone/>
            </a:pPr>
            <a:endParaRPr lang="en-US" dirty="0"/>
          </a:p>
          <a:p>
            <a:r>
              <a:rPr lang="en-US" b="1" u="sng" dirty="0"/>
              <a:t>SEDI-Owned Business and CDFI Investment Area Definitions </a:t>
            </a:r>
            <a:r>
              <a:rPr lang="en-US" dirty="0"/>
              <a:t>– </a:t>
            </a:r>
            <a:r>
              <a:rPr lang="en-US" i="1" dirty="0"/>
              <a:t>See next slide</a:t>
            </a:r>
            <a:r>
              <a:rPr lang="en-US" dirty="0"/>
              <a:t>.</a:t>
            </a:r>
            <a:r>
              <a:rPr lang="en-US" i="1" dirty="0"/>
              <a:t> </a:t>
            </a:r>
            <a:r>
              <a:rPr lang="en-US" dirty="0"/>
              <a:t>  </a:t>
            </a:r>
          </a:p>
        </p:txBody>
      </p:sp>
      <p:sp>
        <p:nvSpPr>
          <p:cNvPr id="4" name="Slide Number Placeholder 3">
            <a:extLst>
              <a:ext uri="{FF2B5EF4-FFF2-40B4-BE49-F238E27FC236}">
                <a16:creationId xmlns:a16="http://schemas.microsoft.com/office/drawing/2014/main" id="{0DEAE383-6868-3D6B-48FF-40610C42962E}"/>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12</a:t>
            </a:fld>
            <a:endParaRPr lang="en-US" dirty="0">
              <a:latin typeface="Arial" panose="020B0604020202020204"/>
            </a:endParaRPr>
          </a:p>
        </p:txBody>
      </p:sp>
    </p:spTree>
    <p:extLst>
      <p:ext uri="{BB962C8B-B14F-4D97-AF65-F5344CB8AC3E}">
        <p14:creationId xmlns:p14="http://schemas.microsoft.com/office/powerpoint/2010/main" val="20291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6831-B126-86BB-9AAC-9CD9BB5B76BB}"/>
              </a:ext>
            </a:extLst>
          </p:cNvPr>
          <p:cNvSpPr>
            <a:spLocks noGrp="1"/>
          </p:cNvSpPr>
          <p:nvPr>
            <p:ph type="title"/>
          </p:nvPr>
        </p:nvSpPr>
        <p:spPr/>
        <p:txBody>
          <a:bodyPr/>
          <a:lstStyle/>
          <a:p>
            <a:r>
              <a:rPr lang="en-US" dirty="0"/>
              <a:t>SEDI-Owned Business &amp; CDFI Investment Area</a:t>
            </a:r>
          </a:p>
        </p:txBody>
      </p:sp>
      <p:sp>
        <p:nvSpPr>
          <p:cNvPr id="3" name="Content Placeholder 2">
            <a:extLst>
              <a:ext uri="{FF2B5EF4-FFF2-40B4-BE49-F238E27FC236}">
                <a16:creationId xmlns:a16="http://schemas.microsoft.com/office/drawing/2014/main" id="{197F2564-EBC8-F382-9429-50908B9A3C46}"/>
              </a:ext>
            </a:extLst>
          </p:cNvPr>
          <p:cNvSpPr>
            <a:spLocks noGrp="1"/>
          </p:cNvSpPr>
          <p:nvPr>
            <p:ph idx="1"/>
          </p:nvPr>
        </p:nvSpPr>
        <p:spPr>
          <a:xfrm>
            <a:off x="2209800" y="1825626"/>
            <a:ext cx="7772400" cy="4308845"/>
          </a:xfrm>
        </p:spPr>
        <p:txBody>
          <a:bodyPr/>
          <a:lstStyle/>
          <a:p>
            <a:pPr algn="just"/>
            <a:r>
              <a:rPr lang="en-US" sz="1550" b="1" u="sng" dirty="0">
                <a:latin typeface="+mj-lt"/>
                <a:ea typeface="Times New Roman" panose="02020603050405020304" pitchFamily="18" charset="0"/>
              </a:rPr>
              <a:t>SEDI-Owned Business</a:t>
            </a:r>
            <a:r>
              <a:rPr lang="en-US" sz="1550" b="1" dirty="0">
                <a:latin typeface="+mj-lt"/>
                <a:ea typeface="Times New Roman" panose="02020603050405020304" pitchFamily="18" charset="0"/>
              </a:rPr>
              <a:t>:  </a:t>
            </a:r>
            <a:r>
              <a:rPr lang="en-US" sz="1550" dirty="0">
                <a:latin typeface="+mj-lt"/>
                <a:ea typeface="Times New Roman" panose="02020603050405020304" pitchFamily="18" charset="0"/>
              </a:rPr>
              <a:t>any business enterprise that:  (1) certifies it is owned and controlled by individuals who have had their access to credit on reasonable terms diminished as compared to others in comparable economic circumstances, due to their (a) membership of a group that has been subjected to racial or ethnic prejudice or cultural or cultural bias with American society, (b) gender, (c) veteran status, (d) limited English proficiency, (e) physical handicap, (f) long-term residence in an environment isolated from the mainstream of American society, (g) membership of a federally or state-recognized Indian Tribe, (h) long-term residence in a rural community, (</a:t>
            </a:r>
            <a:r>
              <a:rPr lang="en-US" sz="1550" dirty="0" err="1">
                <a:latin typeface="+mj-lt"/>
                <a:ea typeface="Times New Roman" panose="02020603050405020304" pitchFamily="18" charset="0"/>
              </a:rPr>
              <a:t>i</a:t>
            </a:r>
            <a:r>
              <a:rPr lang="en-US" sz="1550" dirty="0">
                <a:latin typeface="+mj-lt"/>
                <a:ea typeface="Times New Roman" panose="02020603050405020304" pitchFamily="18" charset="0"/>
              </a:rPr>
              <a:t>) residence in a U.S. territory, (j) residence in a community undergoing economic transition (including communities impacted by the shift towards a net-zero economy or deindustrialization), or (k) membership of another “underserved community” as defined in U.S. Executive Order 13985; (2) certifies it is owned and controlled by individuals whose residences are in CDFI Investment Areas; (3) certifies it will operate a location in a CDFI Investment Area; or (4) is located in a CDFI Investment Area.</a:t>
            </a:r>
          </a:p>
          <a:p>
            <a:pPr algn="just"/>
            <a:r>
              <a:rPr lang="en-US" sz="1550" b="1" u="sng" dirty="0">
                <a:latin typeface="+mj-lt"/>
                <a:ea typeface="Times New Roman" panose="02020603050405020304" pitchFamily="18" charset="0"/>
              </a:rPr>
              <a:t>CDFI Investment Area</a:t>
            </a:r>
            <a:r>
              <a:rPr lang="en-US" sz="1550" b="1" dirty="0">
                <a:latin typeface="+mj-lt"/>
                <a:ea typeface="Times New Roman" panose="02020603050405020304" pitchFamily="18" charset="0"/>
              </a:rPr>
              <a:t>:</a:t>
            </a:r>
            <a:r>
              <a:rPr lang="en-US" sz="1550" dirty="0">
                <a:latin typeface="+mj-lt"/>
                <a:ea typeface="Times New Roman" panose="02020603050405020304" pitchFamily="18" charset="0"/>
              </a:rPr>
              <a:t> any area defined by a Community Development Financial Institution (CDFI) which is generally a low-income, high poverty geography that receives neither sufficient access to capital nor support for the needs of small businesses, including minority-owned businesses.</a:t>
            </a:r>
          </a:p>
          <a:p>
            <a:endParaRPr lang="en-US" dirty="0"/>
          </a:p>
        </p:txBody>
      </p:sp>
      <p:sp>
        <p:nvSpPr>
          <p:cNvPr id="4" name="Slide Number Placeholder 3">
            <a:extLst>
              <a:ext uri="{FF2B5EF4-FFF2-40B4-BE49-F238E27FC236}">
                <a16:creationId xmlns:a16="http://schemas.microsoft.com/office/drawing/2014/main" id="{394A9A77-CFDA-F307-9AE0-63DFD4FCF10B}"/>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13</a:t>
            </a:fld>
            <a:endParaRPr lang="en-US" dirty="0">
              <a:latin typeface="Arial" panose="020B0604020202020204"/>
            </a:endParaRPr>
          </a:p>
        </p:txBody>
      </p:sp>
    </p:spTree>
    <p:extLst>
      <p:ext uri="{BB962C8B-B14F-4D97-AF65-F5344CB8AC3E}">
        <p14:creationId xmlns:p14="http://schemas.microsoft.com/office/powerpoint/2010/main" val="200296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0FF-CDBF-5CDE-A937-FFD6C52E5B50}"/>
              </a:ext>
            </a:extLst>
          </p:cNvPr>
          <p:cNvSpPr>
            <a:spLocks noGrp="1"/>
          </p:cNvSpPr>
          <p:nvPr>
            <p:ph type="title"/>
          </p:nvPr>
        </p:nvSpPr>
        <p:spPr/>
        <p:txBody>
          <a:bodyPr/>
          <a:lstStyle/>
          <a:p>
            <a:r>
              <a:rPr lang="en-US" dirty="0"/>
              <a:t>How does a SSBCI “investee” get the investment capital in the door?</a:t>
            </a:r>
          </a:p>
        </p:txBody>
      </p:sp>
      <p:sp>
        <p:nvSpPr>
          <p:cNvPr id="3" name="Content Placeholder 2">
            <a:extLst>
              <a:ext uri="{FF2B5EF4-FFF2-40B4-BE49-F238E27FC236}">
                <a16:creationId xmlns:a16="http://schemas.microsoft.com/office/drawing/2014/main" id="{739B293B-37DC-9063-4E90-378523402874}"/>
              </a:ext>
            </a:extLst>
          </p:cNvPr>
          <p:cNvSpPr>
            <a:spLocks noGrp="1"/>
          </p:cNvSpPr>
          <p:nvPr>
            <p:ph idx="1"/>
          </p:nvPr>
        </p:nvSpPr>
        <p:spPr/>
        <p:txBody>
          <a:bodyPr/>
          <a:lstStyle/>
          <a:p>
            <a:r>
              <a:rPr lang="en-US" dirty="0"/>
              <a:t>CERTIFICATIONS</a:t>
            </a:r>
          </a:p>
          <a:p>
            <a:pPr lvl="1"/>
            <a:r>
              <a:rPr lang="en-US" dirty="0"/>
              <a:t>Use of Proceeds - </a:t>
            </a:r>
            <a:r>
              <a:rPr lang="en-US" i="1" dirty="0"/>
              <a:t>non-passive; non-lobbying; non-speculative business purpose</a:t>
            </a:r>
            <a:endParaRPr lang="en-US" dirty="0"/>
          </a:p>
          <a:p>
            <a:pPr lvl="1"/>
            <a:r>
              <a:rPr lang="en-US" dirty="0"/>
              <a:t>Conflicts of Interest – </a:t>
            </a:r>
            <a:r>
              <a:rPr lang="en-US" i="1" dirty="0"/>
              <a:t>General Rule; “SSBCI Insider” status</a:t>
            </a:r>
            <a:endParaRPr lang="en-US" b="1" dirty="0"/>
          </a:p>
          <a:p>
            <a:pPr lvl="1"/>
            <a:r>
              <a:rPr lang="en-US" dirty="0"/>
              <a:t>Sex Offender</a:t>
            </a:r>
          </a:p>
          <a:p>
            <a:pPr lvl="1"/>
            <a:r>
              <a:rPr lang="en-US" dirty="0"/>
              <a:t>SEDI-Owned Business status (optional)</a:t>
            </a:r>
          </a:p>
          <a:p>
            <a:pPr lvl="1"/>
            <a:r>
              <a:rPr lang="en-US" dirty="0"/>
              <a:t>Demographics-Related Data (optional)</a:t>
            </a:r>
          </a:p>
          <a:p>
            <a:r>
              <a:rPr lang="en-US" dirty="0"/>
              <a:t>OTHER DISCLOSURES – Equity Transaction Checklist</a:t>
            </a:r>
          </a:p>
          <a:p>
            <a:pPr lvl="1"/>
            <a:r>
              <a:rPr lang="en-US" b="1" dirty="0"/>
              <a:t>Bus Info</a:t>
            </a:r>
            <a:r>
              <a:rPr lang="en-US" dirty="0"/>
              <a:t>: SSBCI “investee” name, address, EIN, form of org, year opened, revenue, net income, jobs retained, jobs created, full-time and part-time employees</a:t>
            </a:r>
          </a:p>
          <a:p>
            <a:pPr lvl="1"/>
            <a:r>
              <a:rPr lang="en-US" b="1" dirty="0"/>
              <a:t>Documents</a:t>
            </a:r>
            <a:r>
              <a:rPr lang="en-US" dirty="0"/>
              <a:t>: SSBCI “investee” authorizations (minutes/consents), investment documents, pre/post cap table, fund services</a:t>
            </a:r>
          </a:p>
          <a:p>
            <a:pPr lvl="1"/>
            <a:r>
              <a:rPr lang="en-US" b="1" dirty="0"/>
              <a:t>Transaction Info</a:t>
            </a:r>
            <a:r>
              <a:rPr lang="en-US" dirty="0"/>
              <a:t>: primary and secondary purposes of investment, climate/energy aligned or impacted, investment/round amount, list of investors</a:t>
            </a:r>
            <a:endParaRPr lang="en-US" b="1" dirty="0"/>
          </a:p>
          <a:p>
            <a:endParaRPr lang="en-US" dirty="0"/>
          </a:p>
          <a:p>
            <a:pPr lvl="1"/>
            <a:endParaRPr lang="en-US" dirty="0"/>
          </a:p>
        </p:txBody>
      </p:sp>
      <p:sp>
        <p:nvSpPr>
          <p:cNvPr id="4" name="Slide Number Placeholder 3">
            <a:extLst>
              <a:ext uri="{FF2B5EF4-FFF2-40B4-BE49-F238E27FC236}">
                <a16:creationId xmlns:a16="http://schemas.microsoft.com/office/drawing/2014/main" id="{4C5B60C4-335A-F6A4-2D76-85C6217A3256}"/>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14</a:t>
            </a:fld>
            <a:endParaRPr lang="en-US" dirty="0">
              <a:latin typeface="Arial" panose="020B0604020202020204"/>
            </a:endParaRPr>
          </a:p>
        </p:txBody>
      </p:sp>
    </p:spTree>
    <p:extLst>
      <p:ext uri="{BB962C8B-B14F-4D97-AF65-F5344CB8AC3E}">
        <p14:creationId xmlns:p14="http://schemas.microsoft.com/office/powerpoint/2010/main" val="186534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0FF-CDBF-5CDE-A937-FFD6C52E5B50}"/>
              </a:ext>
            </a:extLst>
          </p:cNvPr>
          <p:cNvSpPr>
            <a:spLocks noGrp="1"/>
          </p:cNvSpPr>
          <p:nvPr>
            <p:ph type="title"/>
          </p:nvPr>
        </p:nvSpPr>
        <p:spPr/>
        <p:txBody>
          <a:bodyPr/>
          <a:lstStyle/>
          <a:p>
            <a:r>
              <a:rPr lang="en-US" dirty="0"/>
              <a:t>What to expect post-investment? – ongoing and timely reporting . . . .</a:t>
            </a:r>
          </a:p>
        </p:txBody>
      </p:sp>
      <p:sp>
        <p:nvSpPr>
          <p:cNvPr id="3" name="Content Placeholder 2">
            <a:extLst>
              <a:ext uri="{FF2B5EF4-FFF2-40B4-BE49-F238E27FC236}">
                <a16:creationId xmlns:a16="http://schemas.microsoft.com/office/drawing/2014/main" id="{739B293B-37DC-9063-4E90-378523402874}"/>
              </a:ext>
            </a:extLst>
          </p:cNvPr>
          <p:cNvSpPr>
            <a:spLocks noGrp="1"/>
          </p:cNvSpPr>
          <p:nvPr>
            <p:ph idx="1"/>
          </p:nvPr>
        </p:nvSpPr>
        <p:spPr/>
        <p:txBody>
          <a:bodyPr/>
          <a:lstStyle/>
          <a:p>
            <a:r>
              <a:rPr lang="en-US" sz="1400" dirty="0"/>
              <a:t>FINANCIAL REPORTING</a:t>
            </a:r>
          </a:p>
          <a:p>
            <a:pPr lvl="1"/>
            <a:r>
              <a:rPr lang="en-US" sz="1400" dirty="0"/>
              <a:t>SSBCI “investors” must annually provide to LEDC a statement of financial condition, fund net worth and audited financial statements (120 days after FYE).  </a:t>
            </a:r>
          </a:p>
          <a:p>
            <a:pPr lvl="2" algn="just"/>
            <a:r>
              <a:rPr lang="en-US" sz="1400" dirty="0"/>
              <a:t>SSBCI “investees” may not need audited financials themselves, but should be prepared to provide very detailed, accurate and timely financial information to SSBCI “investors” and their auditors so that they can deliver audited financials for participating venture capital funds.</a:t>
            </a:r>
          </a:p>
          <a:p>
            <a:pPr lvl="2"/>
            <a:r>
              <a:rPr lang="en-US" sz="1400" dirty="0"/>
              <a:t>Valuing “Level 3” (</a:t>
            </a:r>
            <a:r>
              <a:rPr lang="en-US" sz="1400" dirty="0" err="1"/>
              <a:t>iiliquid</a:t>
            </a:r>
            <a:r>
              <a:rPr lang="en-US" sz="1400" dirty="0"/>
              <a:t>) assets for GAAP is difficult, time consuming and costly.</a:t>
            </a:r>
          </a:p>
          <a:p>
            <a:pPr lvl="1"/>
            <a:r>
              <a:rPr lang="en-US" sz="1400" dirty="0"/>
              <a:t>Any SSBCI “investee” that is taxed as a partnership (LLC, etc.) must not be delayed with K-1s (Feb 15 deadline). </a:t>
            </a:r>
          </a:p>
          <a:p>
            <a:r>
              <a:rPr lang="en-US" sz="1400" dirty="0"/>
              <a:t>ADDITIONAL REPORTING – Quarterly and Annually</a:t>
            </a:r>
          </a:p>
          <a:p>
            <a:pPr lvl="1"/>
            <a:r>
              <a:rPr lang="en-US" sz="1400" dirty="0"/>
              <a:t>LEDC obligations drive SSBCI “investor” obligations: </a:t>
            </a:r>
            <a:r>
              <a:rPr lang="en-US" sz="1400" u="sng" dirty="0">
                <a:ea typeface="Times New Roman" panose="02020603050405020304" pitchFamily="18" charset="0"/>
              </a:rPr>
              <a:t>https://home.treasury.gov/policy-issues/small-business-programs/state-small-business-credit-initiative-ssbci.</a:t>
            </a:r>
            <a:endParaRPr lang="en-US" sz="1400" dirty="0"/>
          </a:p>
          <a:p>
            <a:pPr lvl="1"/>
            <a:r>
              <a:rPr lang="en-US" sz="1400" dirty="0"/>
              <a:t>SSBCI “investors” must provide LEDC with quarterly reports within 10 days after FQE and annual reports within 45 days after FYE (no later than Feb 15).</a:t>
            </a:r>
          </a:p>
          <a:p>
            <a:pPr lvl="1"/>
            <a:r>
              <a:rPr lang="en-US" sz="1400" dirty="0">
                <a:latin typeface="+mj-lt"/>
                <a:ea typeface="Times New Roman" panose="02020603050405020304" pitchFamily="18" charset="0"/>
              </a:rPr>
              <a:t>SSBCI “investees” will have to get SSBCI “investors” as much information when and as needed for them to remain in compliance with quarterly and annual reporting requirements.</a:t>
            </a:r>
          </a:p>
          <a:p>
            <a:pPr lvl="1"/>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4C5B60C4-335A-F6A4-2D76-85C6217A3256}"/>
              </a:ext>
            </a:extLst>
          </p:cNvPr>
          <p:cNvSpPr>
            <a:spLocks noGrp="1"/>
          </p:cNvSpPr>
          <p:nvPr>
            <p:ph type="sldNum" sz="quarter" idx="12"/>
          </p:nvPr>
        </p:nvSpPr>
        <p:spPr/>
        <p:txBody>
          <a:bodyPr/>
          <a:lstStyle/>
          <a:p>
            <a:r>
              <a:rPr lang="en-US">
                <a:latin typeface="Arial" panose="020B0604020202020204"/>
              </a:rPr>
              <a:t>joneswalker.com  </a:t>
            </a:r>
            <a:r>
              <a:rPr lang="en-US">
                <a:solidFill>
                  <a:srgbClr val="FCC42A"/>
                </a:solidFill>
                <a:latin typeface="Arial" panose="020B0604020202020204"/>
              </a:rPr>
              <a:t> |   </a:t>
            </a:r>
            <a:fld id="{2A523EE0-663D-DA45-A89C-9A34837C0BA7}" type="slidenum">
              <a:rPr lang="en-US">
                <a:latin typeface="Arial" panose="020B0604020202020204"/>
              </a:rPr>
              <a:pPr/>
              <a:t>15</a:t>
            </a:fld>
            <a:endParaRPr lang="en-US" dirty="0">
              <a:latin typeface="Arial" panose="020B0604020202020204"/>
            </a:endParaRPr>
          </a:p>
        </p:txBody>
      </p:sp>
    </p:spTree>
    <p:extLst>
      <p:ext uri="{BB962C8B-B14F-4D97-AF65-F5344CB8AC3E}">
        <p14:creationId xmlns:p14="http://schemas.microsoft.com/office/powerpoint/2010/main" val="318619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09E00-274A-E51F-8B05-E03DDF8EA967}"/>
              </a:ext>
            </a:extLst>
          </p:cNvPr>
          <p:cNvSpPr txBox="1"/>
          <p:nvPr/>
        </p:nvSpPr>
        <p:spPr>
          <a:xfrm>
            <a:off x="2046004" y="529718"/>
            <a:ext cx="8046720" cy="523220"/>
          </a:xfrm>
          <a:prstGeom prst="rect">
            <a:avLst/>
          </a:prstGeom>
          <a:noFill/>
        </p:spPr>
        <p:txBody>
          <a:bodyPr wrap="square" rtlCol="0">
            <a:spAutoFit/>
          </a:bodyPr>
          <a:lstStyle/>
          <a:p>
            <a:pPr defTabSz="914354">
              <a:defRPr/>
            </a:pPr>
            <a:r>
              <a:rPr lang="en-US" sz="2800" i="1" dirty="0">
                <a:solidFill>
                  <a:prstClr val="black"/>
                </a:solidFill>
                <a:latin typeface="Arial" panose="020B0604020202020204" pitchFamily="34" charset="0"/>
                <a:cs typeface="Arial" panose="020B0604020202020204" pitchFamily="34" charset="0"/>
              </a:rPr>
              <a:t>Session: </a:t>
            </a:r>
            <a:r>
              <a:rPr lang="en-US" sz="2800" b="1" dirty="0">
                <a:solidFill>
                  <a:prstClr val="black"/>
                </a:solidFill>
                <a:latin typeface="Arial" panose="020B0604020202020204" pitchFamily="34" charset="0"/>
                <a:cs typeface="Arial" panose="020B0604020202020204" pitchFamily="34" charset="0"/>
              </a:rPr>
              <a:t>Supporting SSBCI As An Ecosystem </a:t>
            </a:r>
          </a:p>
        </p:txBody>
      </p:sp>
      <p:pic>
        <p:nvPicPr>
          <p:cNvPr id="5" name="Picture 4">
            <a:extLst>
              <a:ext uri="{FF2B5EF4-FFF2-40B4-BE49-F238E27FC236}">
                <a16:creationId xmlns:a16="http://schemas.microsoft.com/office/drawing/2014/main" id="{8F2BC398-FB45-7EC9-63E6-E562B97E837E}"/>
              </a:ext>
            </a:extLst>
          </p:cNvPr>
          <p:cNvPicPr>
            <a:picLocks noChangeAspect="1"/>
          </p:cNvPicPr>
          <p:nvPr/>
        </p:nvPicPr>
        <p:blipFill>
          <a:blip r:embed="rId2">
            <a:extLst>
              <a:ext uri="{28A0092B-C50C-407E-A947-70E740481C1C}">
                <a14:useLocalDpi xmlns:a14="http://schemas.microsoft.com/office/drawing/2010/main" val="0"/>
              </a:ext>
            </a:extLst>
          </a:blip>
          <a:srcRect t="8964" b="8964"/>
          <a:stretch/>
        </p:blipFill>
        <p:spPr>
          <a:xfrm>
            <a:off x="4064054" y="2116409"/>
            <a:ext cx="1618488" cy="1720376"/>
          </a:xfrm>
          <a:prstGeom prst="ellipse">
            <a:avLst/>
          </a:prstGeom>
          <a:ln>
            <a:solidFill>
              <a:srgbClr val="0070C0"/>
            </a:solidFill>
          </a:ln>
        </p:spPr>
      </p:pic>
      <p:pic>
        <p:nvPicPr>
          <p:cNvPr id="6" name="Picture 5">
            <a:extLst>
              <a:ext uri="{FF2B5EF4-FFF2-40B4-BE49-F238E27FC236}">
                <a16:creationId xmlns:a16="http://schemas.microsoft.com/office/drawing/2014/main" id="{A0FE5C24-97C1-96E9-D972-A28411743955}"/>
              </a:ext>
            </a:extLst>
          </p:cNvPr>
          <p:cNvPicPr/>
          <p:nvPr/>
        </p:nvPicPr>
        <p:blipFill>
          <a:blip r:embed="rId3">
            <a:extLst>
              <a:ext uri="{28A0092B-C50C-407E-A947-70E740481C1C}">
                <a14:useLocalDpi xmlns:a14="http://schemas.microsoft.com/office/drawing/2010/main" val="0"/>
              </a:ext>
            </a:extLst>
          </a:blip>
          <a:srcRect l="2970" r="2970"/>
          <a:stretch/>
        </p:blipFill>
        <p:spPr>
          <a:xfrm>
            <a:off x="6464710" y="2113972"/>
            <a:ext cx="1618488" cy="1737360"/>
          </a:xfrm>
          <a:prstGeom prst="ellipse">
            <a:avLst/>
          </a:prstGeom>
          <a:ln>
            <a:solidFill>
              <a:srgbClr val="0070C0"/>
            </a:solidFill>
          </a:ln>
        </p:spPr>
      </p:pic>
      <p:sp>
        <p:nvSpPr>
          <p:cNvPr id="7" name="TextBox 6">
            <a:extLst>
              <a:ext uri="{FF2B5EF4-FFF2-40B4-BE49-F238E27FC236}">
                <a16:creationId xmlns:a16="http://schemas.microsoft.com/office/drawing/2014/main" id="{91EDAD5B-B5FD-623E-296C-854127A35E1F}"/>
              </a:ext>
            </a:extLst>
          </p:cNvPr>
          <p:cNvSpPr txBox="1"/>
          <p:nvPr/>
        </p:nvSpPr>
        <p:spPr>
          <a:xfrm>
            <a:off x="5973568" y="3972949"/>
            <a:ext cx="2600775" cy="646331"/>
          </a:xfrm>
          <a:prstGeom prst="rect">
            <a:avLst/>
          </a:prstGeom>
          <a:noFill/>
        </p:spPr>
        <p:txBody>
          <a:bodyPr wrap="square" rtlCol="0">
            <a:spAutoFit/>
          </a:bodyPr>
          <a:lstStyle/>
          <a:p>
            <a:pPr algn="ctr" defTabSz="914354">
              <a:defRPr/>
            </a:pPr>
            <a:r>
              <a:rPr lang="en-US" sz="1200" b="1" dirty="0">
                <a:solidFill>
                  <a:prstClr val="black"/>
                </a:solidFill>
                <a:latin typeface="Arial" panose="020B0604020202020204" pitchFamily="34" charset="0"/>
                <a:cs typeface="Arial" panose="020B0604020202020204" pitchFamily="34" charset="0"/>
              </a:rPr>
              <a:t>Jimmy Roussel</a:t>
            </a:r>
          </a:p>
          <a:p>
            <a:pPr algn="ctr" defTabSz="914354">
              <a:defRPr/>
            </a:pPr>
            <a:r>
              <a:rPr lang="en-US" sz="1200" i="1" dirty="0">
                <a:solidFill>
                  <a:prstClr val="black"/>
                </a:solidFill>
                <a:latin typeface="Arial" panose="020B0604020202020204" pitchFamily="34" charset="0"/>
                <a:cs typeface="Arial" panose="020B0604020202020204" pitchFamily="34" charset="0"/>
              </a:rPr>
              <a:t>CEO,</a:t>
            </a:r>
          </a:p>
          <a:p>
            <a:pPr algn="ctr" defTabSz="914354">
              <a:defRPr/>
            </a:pPr>
            <a:r>
              <a:rPr lang="en-US" sz="1200" i="1" dirty="0">
                <a:solidFill>
                  <a:prstClr val="black"/>
                </a:solidFill>
                <a:latin typeface="Arial" panose="020B0604020202020204" pitchFamily="34" charset="0"/>
                <a:cs typeface="Arial" panose="020B0604020202020204" pitchFamily="34" charset="0"/>
              </a:rPr>
              <a:t>New Orleans Startup Fund</a:t>
            </a:r>
          </a:p>
        </p:txBody>
      </p:sp>
      <p:sp>
        <p:nvSpPr>
          <p:cNvPr id="8" name="TextBox 7">
            <a:extLst>
              <a:ext uri="{FF2B5EF4-FFF2-40B4-BE49-F238E27FC236}">
                <a16:creationId xmlns:a16="http://schemas.microsoft.com/office/drawing/2014/main" id="{C252F935-063B-88FA-45B0-ED00E764FB24}"/>
              </a:ext>
            </a:extLst>
          </p:cNvPr>
          <p:cNvSpPr txBox="1"/>
          <p:nvPr/>
        </p:nvSpPr>
        <p:spPr>
          <a:xfrm>
            <a:off x="8330901" y="3981974"/>
            <a:ext cx="2584200" cy="646331"/>
          </a:xfrm>
          <a:prstGeom prst="rect">
            <a:avLst/>
          </a:prstGeom>
          <a:noFill/>
        </p:spPr>
        <p:txBody>
          <a:bodyPr wrap="square" rtlCol="0">
            <a:spAutoFit/>
          </a:bodyPr>
          <a:lstStyle/>
          <a:p>
            <a:pPr algn="ctr" defTabSz="914354">
              <a:defRPr/>
            </a:pPr>
            <a:r>
              <a:rPr lang="en-US" sz="1200" b="1" dirty="0">
                <a:solidFill>
                  <a:prstClr val="black"/>
                </a:solidFill>
                <a:latin typeface="Arial" panose="020B0604020202020204" pitchFamily="34" charset="0"/>
                <a:cs typeface="Arial" panose="020B0604020202020204" pitchFamily="34" charset="0"/>
              </a:rPr>
              <a:t>Patrick Hernandez</a:t>
            </a:r>
          </a:p>
          <a:p>
            <a:pPr algn="ctr" defTabSz="914354">
              <a:defRPr/>
            </a:pPr>
            <a:r>
              <a:rPr lang="en-US" sz="1200" i="1" dirty="0">
                <a:solidFill>
                  <a:prstClr val="black"/>
                </a:solidFill>
                <a:latin typeface="Arial" panose="020B0604020202020204" pitchFamily="34" charset="0"/>
                <a:cs typeface="Arial" panose="020B0604020202020204" pitchFamily="34" charset="0"/>
              </a:rPr>
              <a:t>Director of Capital Access,</a:t>
            </a:r>
          </a:p>
          <a:p>
            <a:pPr algn="ctr" defTabSz="914354">
              <a:defRPr/>
            </a:pPr>
            <a:r>
              <a:rPr lang="en-US" sz="1200" i="1" dirty="0">
                <a:solidFill>
                  <a:prstClr val="black"/>
                </a:solidFill>
                <a:latin typeface="Arial" panose="020B0604020202020204" pitchFamily="34" charset="0"/>
                <a:cs typeface="Arial" panose="020B0604020202020204" pitchFamily="34" charset="0"/>
              </a:rPr>
              <a:t>Propeller</a:t>
            </a:r>
          </a:p>
        </p:txBody>
      </p:sp>
      <p:sp>
        <p:nvSpPr>
          <p:cNvPr id="9" name="TextBox 8">
            <a:extLst>
              <a:ext uri="{FF2B5EF4-FFF2-40B4-BE49-F238E27FC236}">
                <a16:creationId xmlns:a16="http://schemas.microsoft.com/office/drawing/2014/main" id="{2723A67F-533F-2587-F714-4707E7A2B698}"/>
              </a:ext>
            </a:extLst>
          </p:cNvPr>
          <p:cNvSpPr txBox="1"/>
          <p:nvPr/>
        </p:nvSpPr>
        <p:spPr>
          <a:xfrm>
            <a:off x="3710197" y="3974382"/>
            <a:ext cx="2381523" cy="646331"/>
          </a:xfrm>
          <a:prstGeom prst="rect">
            <a:avLst/>
          </a:prstGeom>
          <a:noFill/>
        </p:spPr>
        <p:txBody>
          <a:bodyPr wrap="square" rtlCol="0">
            <a:spAutoFit/>
          </a:bodyPr>
          <a:lstStyle/>
          <a:p>
            <a:pPr algn="ctr" defTabSz="914354">
              <a:defRPr/>
            </a:pPr>
            <a:r>
              <a:rPr lang="en-US" sz="1200" b="1" dirty="0">
                <a:solidFill>
                  <a:prstClr val="black"/>
                </a:solidFill>
                <a:latin typeface="Arial" panose="020B0604020202020204" pitchFamily="34" charset="0"/>
                <a:cs typeface="Arial" panose="020B0604020202020204" pitchFamily="34" charset="0"/>
              </a:rPr>
              <a:t>Aimee Quirk</a:t>
            </a:r>
          </a:p>
          <a:p>
            <a:pPr algn="ctr" defTabSz="914354">
              <a:defRPr/>
            </a:pPr>
            <a:r>
              <a:rPr lang="en-US" sz="1200" i="1" dirty="0">
                <a:solidFill>
                  <a:prstClr val="black"/>
                </a:solidFill>
                <a:latin typeface="Arial" panose="020B0604020202020204" pitchFamily="34" charset="0"/>
                <a:cs typeface="Arial" panose="020B0604020202020204" pitchFamily="34" charset="0"/>
              </a:rPr>
              <a:t>CEO, Ochsner Ventures</a:t>
            </a:r>
          </a:p>
          <a:p>
            <a:pPr algn="ctr" defTabSz="914354">
              <a:defRPr/>
            </a:pPr>
            <a:r>
              <a:rPr lang="en-US" sz="1200" i="1" dirty="0">
                <a:solidFill>
                  <a:prstClr val="black"/>
                </a:solidFill>
                <a:latin typeface="Arial" panose="020B0604020202020204" pitchFamily="34" charset="0"/>
                <a:cs typeface="Arial" panose="020B0604020202020204" pitchFamily="34" charset="0"/>
              </a:rPr>
              <a:t>Ochsner Health</a:t>
            </a:r>
          </a:p>
        </p:txBody>
      </p:sp>
      <p:pic>
        <p:nvPicPr>
          <p:cNvPr id="10" name="Picture 9">
            <a:extLst>
              <a:ext uri="{FF2B5EF4-FFF2-40B4-BE49-F238E27FC236}">
                <a16:creationId xmlns:a16="http://schemas.microsoft.com/office/drawing/2014/main" id="{69835022-4C22-AEC0-4267-E20079D46236}"/>
              </a:ext>
            </a:extLst>
          </p:cNvPr>
          <p:cNvPicPr>
            <a:picLocks noChangeAspect="1"/>
          </p:cNvPicPr>
          <p:nvPr/>
        </p:nvPicPr>
        <p:blipFill>
          <a:blip r:embed="rId4">
            <a:extLst>
              <a:ext uri="{28A0092B-C50C-407E-A947-70E740481C1C}">
                <a14:useLocalDpi xmlns:a14="http://schemas.microsoft.com/office/drawing/2010/main" val="0"/>
              </a:ext>
            </a:extLst>
          </a:blip>
          <a:srcRect l="3118" r="3118"/>
          <a:stretch/>
        </p:blipFill>
        <p:spPr>
          <a:xfrm>
            <a:off x="8813757" y="2104947"/>
            <a:ext cx="1618488" cy="1755410"/>
          </a:xfrm>
          <a:prstGeom prst="ellipse">
            <a:avLst/>
          </a:prstGeom>
          <a:noFill/>
          <a:ln w="9525">
            <a:solidFill>
              <a:srgbClr val="0070C0"/>
            </a:solidFill>
            <a:miter lim="800000"/>
            <a:headEnd/>
            <a:tailEnd/>
          </a:ln>
        </p:spPr>
      </p:pic>
      <p:pic>
        <p:nvPicPr>
          <p:cNvPr id="12" name="Picture 11">
            <a:extLst>
              <a:ext uri="{FF2B5EF4-FFF2-40B4-BE49-F238E27FC236}">
                <a16:creationId xmlns:a16="http://schemas.microsoft.com/office/drawing/2014/main" id="{89E79CC6-3767-0A13-5251-DFFC5D481C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59756" y="2123419"/>
            <a:ext cx="1617931" cy="1737360"/>
          </a:xfrm>
          <a:prstGeom prst="ellipse">
            <a:avLst/>
          </a:prstGeom>
          <a:ln>
            <a:solidFill>
              <a:srgbClr val="0070C0"/>
            </a:solidFill>
          </a:ln>
        </p:spPr>
      </p:pic>
      <p:sp>
        <p:nvSpPr>
          <p:cNvPr id="13" name="TextBox 12">
            <a:extLst>
              <a:ext uri="{FF2B5EF4-FFF2-40B4-BE49-F238E27FC236}">
                <a16:creationId xmlns:a16="http://schemas.microsoft.com/office/drawing/2014/main" id="{5B6890C4-4D5F-9EB8-4EBE-209C6BD6E159}"/>
              </a:ext>
            </a:extLst>
          </p:cNvPr>
          <p:cNvSpPr txBox="1"/>
          <p:nvPr/>
        </p:nvSpPr>
        <p:spPr>
          <a:xfrm>
            <a:off x="1542625" y="3972950"/>
            <a:ext cx="1851307" cy="646331"/>
          </a:xfrm>
          <a:prstGeom prst="rect">
            <a:avLst/>
          </a:prstGeom>
          <a:noFill/>
        </p:spPr>
        <p:txBody>
          <a:bodyPr wrap="square" rtlCol="0">
            <a:spAutoFit/>
          </a:bodyPr>
          <a:lstStyle/>
          <a:p>
            <a:pPr algn="ctr" defTabSz="914354">
              <a:defRPr/>
            </a:pPr>
            <a:r>
              <a:rPr lang="en-US" sz="1200" b="1" dirty="0">
                <a:solidFill>
                  <a:prstClr val="black"/>
                </a:solidFill>
                <a:latin typeface="Arial" panose="020B0604020202020204" pitchFamily="34" charset="0"/>
                <a:cs typeface="Arial" panose="020B0604020202020204" pitchFamily="34" charset="0"/>
              </a:rPr>
              <a:t>Kelli </a:t>
            </a:r>
            <a:r>
              <a:rPr lang="en-US" sz="1200" b="1" dirty="0" err="1">
                <a:solidFill>
                  <a:prstClr val="black"/>
                </a:solidFill>
                <a:latin typeface="Arial" panose="020B0604020202020204" pitchFamily="34" charset="0"/>
                <a:cs typeface="Arial" panose="020B0604020202020204" pitchFamily="34" charset="0"/>
              </a:rPr>
              <a:t>Saulny</a:t>
            </a:r>
            <a:endParaRPr lang="en-US" sz="1200" b="1" dirty="0">
              <a:solidFill>
                <a:prstClr val="black"/>
              </a:solidFill>
              <a:latin typeface="Arial" panose="020B0604020202020204" pitchFamily="34" charset="0"/>
              <a:cs typeface="Arial" panose="020B0604020202020204" pitchFamily="34" charset="0"/>
            </a:endParaRPr>
          </a:p>
          <a:p>
            <a:pPr algn="ctr" defTabSz="914354">
              <a:defRPr/>
            </a:pPr>
            <a:r>
              <a:rPr lang="en-US" sz="1200" i="1" dirty="0">
                <a:solidFill>
                  <a:prstClr val="black"/>
                </a:solidFill>
                <a:latin typeface="Arial" panose="020B0604020202020204" pitchFamily="34" charset="0"/>
                <a:cs typeface="Arial" panose="020B0604020202020204" pitchFamily="34" charset="0"/>
              </a:rPr>
              <a:t>Co-Founder,</a:t>
            </a:r>
          </a:p>
          <a:p>
            <a:pPr algn="ctr" defTabSz="914354">
              <a:defRPr/>
            </a:pPr>
            <a:r>
              <a:rPr lang="en-US" sz="1200" i="1" dirty="0">
                <a:solidFill>
                  <a:prstClr val="black"/>
                </a:solidFill>
                <a:latin typeface="Arial" panose="020B0604020202020204" pitchFamily="34" charset="0"/>
                <a:cs typeface="Arial" panose="020B0604020202020204" pitchFamily="34" charset="0"/>
              </a:rPr>
              <a:t>Corridor Ventures </a:t>
            </a:r>
          </a:p>
        </p:txBody>
      </p:sp>
      <p:sp>
        <p:nvSpPr>
          <p:cNvPr id="3" name="Rectangle 2">
            <a:extLst>
              <a:ext uri="{FF2B5EF4-FFF2-40B4-BE49-F238E27FC236}">
                <a16:creationId xmlns:a16="http://schemas.microsoft.com/office/drawing/2014/main" id="{1B69AD0B-FF3A-46D0-9D0A-FED908CB8CA6}"/>
              </a:ext>
            </a:extLst>
          </p:cNvPr>
          <p:cNvSpPr/>
          <p:nvPr/>
        </p:nvSpPr>
        <p:spPr>
          <a:xfrm>
            <a:off x="1524000" y="0"/>
            <a:ext cx="9144000" cy="1399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
        <p:nvSpPr>
          <p:cNvPr id="4" name="Rectangle 3">
            <a:extLst>
              <a:ext uri="{FF2B5EF4-FFF2-40B4-BE49-F238E27FC236}">
                <a16:creationId xmlns:a16="http://schemas.microsoft.com/office/drawing/2014/main" id="{A8FA7D91-D981-A2C6-878F-BFB785BB159C}"/>
              </a:ext>
            </a:extLst>
          </p:cNvPr>
          <p:cNvSpPr/>
          <p:nvPr/>
        </p:nvSpPr>
        <p:spPr>
          <a:xfrm>
            <a:off x="1524000" y="5909877"/>
            <a:ext cx="9144000" cy="9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
        <p:nvSpPr>
          <p:cNvPr id="16" name="Rectangle 15">
            <a:extLst>
              <a:ext uri="{FF2B5EF4-FFF2-40B4-BE49-F238E27FC236}">
                <a16:creationId xmlns:a16="http://schemas.microsoft.com/office/drawing/2014/main" id="{9624FDB2-BB1C-1052-8044-92EEB9F54280}"/>
              </a:ext>
            </a:extLst>
          </p:cNvPr>
          <p:cNvSpPr/>
          <p:nvPr/>
        </p:nvSpPr>
        <p:spPr>
          <a:xfrm>
            <a:off x="4753184" y="5998449"/>
            <a:ext cx="5723229" cy="77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18" name="Picture 17">
            <a:extLst>
              <a:ext uri="{FF2B5EF4-FFF2-40B4-BE49-F238E27FC236}">
                <a16:creationId xmlns:a16="http://schemas.microsoft.com/office/drawing/2014/main" id="{36D950D7-A8EC-CCF0-C7E6-C101207DD6F2}"/>
              </a:ext>
            </a:extLst>
          </p:cNvPr>
          <p:cNvPicPr>
            <a:picLocks noChangeAspect="1"/>
          </p:cNvPicPr>
          <p:nvPr/>
        </p:nvPicPr>
        <p:blipFill rotWithShape="1">
          <a:blip r:embed="rId6"/>
          <a:srcRect t="17592" b="36461"/>
          <a:stretch/>
        </p:blipFill>
        <p:spPr>
          <a:xfrm>
            <a:off x="1661018" y="5924182"/>
            <a:ext cx="2891408" cy="933819"/>
          </a:xfrm>
          <a:prstGeom prst="rect">
            <a:avLst/>
          </a:prstGeom>
        </p:spPr>
      </p:pic>
      <p:pic>
        <p:nvPicPr>
          <p:cNvPr id="19" name="Picture 18" descr="Blue text on a black background&#10;&#10;Description automatically generated">
            <a:extLst>
              <a:ext uri="{FF2B5EF4-FFF2-40B4-BE49-F238E27FC236}">
                <a16:creationId xmlns:a16="http://schemas.microsoft.com/office/drawing/2014/main" id="{46D62305-36D2-D30A-8B6D-8E8C75845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4993" y="6163923"/>
            <a:ext cx="1239111" cy="421377"/>
          </a:xfrm>
          <a:prstGeom prst="rect">
            <a:avLst/>
          </a:prstGeom>
        </p:spPr>
      </p:pic>
      <p:pic>
        <p:nvPicPr>
          <p:cNvPr id="20" name="Picture 19">
            <a:extLst>
              <a:ext uri="{FF2B5EF4-FFF2-40B4-BE49-F238E27FC236}">
                <a16:creationId xmlns:a16="http://schemas.microsoft.com/office/drawing/2014/main" id="{27E33426-2BAB-AEBA-6761-350E3DF072EA}"/>
              </a:ext>
            </a:extLst>
          </p:cNvPr>
          <p:cNvPicPr>
            <a:picLocks noChangeAspect="1"/>
          </p:cNvPicPr>
          <p:nvPr/>
        </p:nvPicPr>
        <p:blipFill>
          <a:blip r:embed="rId8"/>
          <a:stretch>
            <a:fillRect/>
          </a:stretch>
        </p:blipFill>
        <p:spPr>
          <a:xfrm>
            <a:off x="4858797" y="6181844"/>
            <a:ext cx="1825967" cy="421377"/>
          </a:xfrm>
          <a:prstGeom prst="rect">
            <a:avLst/>
          </a:prstGeom>
        </p:spPr>
      </p:pic>
      <p:pic>
        <p:nvPicPr>
          <p:cNvPr id="23" name="Picture 22">
            <a:extLst>
              <a:ext uri="{FF2B5EF4-FFF2-40B4-BE49-F238E27FC236}">
                <a16:creationId xmlns:a16="http://schemas.microsoft.com/office/drawing/2014/main" id="{3B4528C5-F721-2483-FB20-F4A06B58F222}"/>
              </a:ext>
            </a:extLst>
          </p:cNvPr>
          <p:cNvPicPr>
            <a:picLocks noChangeAspect="1"/>
          </p:cNvPicPr>
          <p:nvPr/>
        </p:nvPicPr>
        <p:blipFill>
          <a:blip r:embed="rId9"/>
          <a:stretch>
            <a:fillRect/>
          </a:stretch>
        </p:blipFill>
        <p:spPr>
          <a:xfrm>
            <a:off x="9146572" y="6125335"/>
            <a:ext cx="989728" cy="517213"/>
          </a:xfrm>
          <a:prstGeom prst="rect">
            <a:avLst/>
          </a:prstGeom>
        </p:spPr>
      </p:pic>
    </p:spTree>
    <p:extLst>
      <p:ext uri="{BB962C8B-B14F-4D97-AF65-F5344CB8AC3E}">
        <p14:creationId xmlns:p14="http://schemas.microsoft.com/office/powerpoint/2010/main" val="360730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44DD80-099C-454E-909F-2890757B714D}"/>
              </a:ext>
            </a:extLst>
          </p:cNvPr>
          <p:cNvSpPr/>
          <p:nvPr/>
        </p:nvSpPr>
        <p:spPr>
          <a:xfrm>
            <a:off x="1524000" y="5909877"/>
            <a:ext cx="9144000" cy="9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
        <p:nvSpPr>
          <p:cNvPr id="22" name="Rectangle 21">
            <a:extLst>
              <a:ext uri="{FF2B5EF4-FFF2-40B4-BE49-F238E27FC236}">
                <a16:creationId xmlns:a16="http://schemas.microsoft.com/office/drawing/2014/main" id="{0B70D0C1-3DAF-EFBA-45BA-2703F3F9A464}"/>
              </a:ext>
            </a:extLst>
          </p:cNvPr>
          <p:cNvSpPr/>
          <p:nvPr/>
        </p:nvSpPr>
        <p:spPr>
          <a:xfrm>
            <a:off x="4753184" y="5998449"/>
            <a:ext cx="5723229" cy="77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4D56B9BB-07C2-4EAC-AF1B-99D5CAEAE52F}"/>
              </a:ext>
            </a:extLst>
          </p:cNvPr>
          <p:cNvPicPr>
            <a:picLocks noChangeAspect="1"/>
          </p:cNvPicPr>
          <p:nvPr/>
        </p:nvPicPr>
        <p:blipFill>
          <a:blip r:embed="rId2">
            <a:extLst>
              <a:ext uri="{28A0092B-C50C-407E-A947-70E740481C1C}">
                <a14:useLocalDpi xmlns:a14="http://schemas.microsoft.com/office/drawing/2010/main" val="0"/>
              </a:ext>
            </a:extLst>
          </a:blip>
          <a:srcRect l="19945" r="19945"/>
          <a:stretch/>
        </p:blipFill>
        <p:spPr>
          <a:xfrm>
            <a:off x="3302440" y="1937995"/>
            <a:ext cx="1737360" cy="1846731"/>
          </a:xfrm>
          <a:prstGeom prst="ellipse">
            <a:avLst/>
          </a:prstGeom>
          <a:ln>
            <a:solidFill>
              <a:srgbClr val="0070C0"/>
            </a:solidFill>
          </a:ln>
        </p:spPr>
      </p:pic>
      <p:sp>
        <p:nvSpPr>
          <p:cNvPr id="16" name="TextBox 15">
            <a:extLst>
              <a:ext uri="{FF2B5EF4-FFF2-40B4-BE49-F238E27FC236}">
                <a16:creationId xmlns:a16="http://schemas.microsoft.com/office/drawing/2014/main" id="{D52A40AF-9D54-45C9-8211-CFA37C0B7F3D}"/>
              </a:ext>
            </a:extLst>
          </p:cNvPr>
          <p:cNvSpPr txBox="1"/>
          <p:nvPr/>
        </p:nvSpPr>
        <p:spPr>
          <a:xfrm>
            <a:off x="2725051" y="4191495"/>
            <a:ext cx="2892138" cy="800219"/>
          </a:xfrm>
          <a:prstGeom prst="rect">
            <a:avLst/>
          </a:prstGeom>
          <a:noFill/>
        </p:spPr>
        <p:txBody>
          <a:bodyPr wrap="none" rtlCol="0">
            <a:spAutoFit/>
          </a:bodyPr>
          <a:lstStyle/>
          <a:p>
            <a:pPr algn="ctr" defTabSz="914354">
              <a:defRPr/>
            </a:pPr>
            <a:r>
              <a:rPr lang="en-US" b="1" dirty="0">
                <a:solidFill>
                  <a:prstClr val="black"/>
                </a:solidFill>
                <a:latin typeface="Arial" panose="020B0604020202020204" pitchFamily="34" charset="0"/>
                <a:cs typeface="Arial" panose="020B0604020202020204" pitchFamily="34" charset="0"/>
              </a:rPr>
              <a:t>Brenda Guess</a:t>
            </a:r>
          </a:p>
          <a:p>
            <a:pPr algn="ctr" defTabSz="914354">
              <a:defRPr/>
            </a:pPr>
            <a:r>
              <a:rPr lang="en-US" sz="1400" i="1" dirty="0">
                <a:solidFill>
                  <a:prstClr val="black"/>
                </a:solidFill>
                <a:latin typeface="Arial" panose="020B0604020202020204" pitchFamily="34" charset="0"/>
                <a:cs typeface="Arial" panose="020B0604020202020204" pitchFamily="34" charset="0"/>
              </a:rPr>
              <a:t>Assistant Secretary,</a:t>
            </a:r>
          </a:p>
          <a:p>
            <a:pPr algn="ctr" defTabSz="914354">
              <a:defRPr/>
            </a:pPr>
            <a:r>
              <a:rPr lang="en-US" sz="1400" i="1" dirty="0">
                <a:solidFill>
                  <a:prstClr val="black"/>
                </a:solidFill>
                <a:latin typeface="Arial" panose="020B0604020202020204" pitchFamily="34" charset="0"/>
                <a:cs typeface="Arial" panose="020B0604020202020204" pitchFamily="34" charset="0"/>
              </a:rPr>
              <a:t>Louisiana Economic Development</a:t>
            </a:r>
          </a:p>
        </p:txBody>
      </p:sp>
      <p:sp>
        <p:nvSpPr>
          <p:cNvPr id="12" name="TextBox 11">
            <a:extLst>
              <a:ext uri="{FF2B5EF4-FFF2-40B4-BE49-F238E27FC236}">
                <a16:creationId xmlns:a16="http://schemas.microsoft.com/office/drawing/2014/main" id="{756436EC-ADA0-4668-8DBD-A4E0B5529681}"/>
              </a:ext>
            </a:extLst>
          </p:cNvPr>
          <p:cNvSpPr txBox="1"/>
          <p:nvPr/>
        </p:nvSpPr>
        <p:spPr>
          <a:xfrm>
            <a:off x="2302480" y="557860"/>
            <a:ext cx="8365521" cy="523220"/>
          </a:xfrm>
          <a:prstGeom prst="rect">
            <a:avLst/>
          </a:prstGeom>
          <a:noFill/>
        </p:spPr>
        <p:txBody>
          <a:bodyPr wrap="square" rtlCol="0">
            <a:spAutoFit/>
          </a:bodyPr>
          <a:lstStyle/>
          <a:p>
            <a:pPr defTabSz="914354">
              <a:defRPr/>
            </a:pPr>
            <a:r>
              <a:rPr lang="en-US" sz="2800" i="1" dirty="0">
                <a:solidFill>
                  <a:prstClr val="black"/>
                </a:solidFill>
                <a:latin typeface="Arial" panose="020B0604020202020204" pitchFamily="34" charset="0"/>
                <a:cs typeface="Arial" panose="020B0604020202020204" pitchFamily="34" charset="0"/>
              </a:rPr>
              <a:t>Session: </a:t>
            </a:r>
            <a:r>
              <a:rPr lang="en-US" sz="2800" b="1" dirty="0">
                <a:solidFill>
                  <a:prstClr val="black"/>
                </a:solidFill>
                <a:latin typeface="Arial" panose="020B0604020202020204" pitchFamily="34" charset="0"/>
                <a:cs typeface="Arial" panose="020B0604020202020204" pitchFamily="34" charset="0"/>
              </a:rPr>
              <a:t>Overview of the SSBCI Program</a:t>
            </a:r>
          </a:p>
        </p:txBody>
      </p:sp>
      <p:sp>
        <p:nvSpPr>
          <p:cNvPr id="11" name="Rectangle 10">
            <a:extLst>
              <a:ext uri="{FF2B5EF4-FFF2-40B4-BE49-F238E27FC236}">
                <a16:creationId xmlns:a16="http://schemas.microsoft.com/office/drawing/2014/main" id="{34EFF4B2-5652-D8C2-B549-A2033763D1A5}"/>
              </a:ext>
            </a:extLst>
          </p:cNvPr>
          <p:cNvSpPr/>
          <p:nvPr/>
        </p:nvSpPr>
        <p:spPr>
          <a:xfrm>
            <a:off x="1524000" y="0"/>
            <a:ext cx="9144000" cy="1629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pic>
        <p:nvPicPr>
          <p:cNvPr id="14" name="Picture 13">
            <a:extLst>
              <a:ext uri="{FF2B5EF4-FFF2-40B4-BE49-F238E27FC236}">
                <a16:creationId xmlns:a16="http://schemas.microsoft.com/office/drawing/2014/main" id="{F6128044-5276-B86E-6472-F83AE6AC0BC4}"/>
              </a:ext>
            </a:extLst>
          </p:cNvPr>
          <p:cNvPicPr>
            <a:picLocks noChangeAspect="1"/>
          </p:cNvPicPr>
          <p:nvPr/>
        </p:nvPicPr>
        <p:blipFill rotWithShape="1">
          <a:blip r:embed="rId3"/>
          <a:srcRect t="17592" b="36461"/>
          <a:stretch/>
        </p:blipFill>
        <p:spPr>
          <a:xfrm>
            <a:off x="1661018" y="5924182"/>
            <a:ext cx="2891408" cy="933819"/>
          </a:xfrm>
          <a:prstGeom prst="rect">
            <a:avLst/>
          </a:prstGeom>
        </p:spPr>
      </p:pic>
      <p:pic>
        <p:nvPicPr>
          <p:cNvPr id="15" name="Picture 14" descr="Blue text on a black background&#10;&#10;Description automatically generated">
            <a:extLst>
              <a:ext uri="{FF2B5EF4-FFF2-40B4-BE49-F238E27FC236}">
                <a16:creationId xmlns:a16="http://schemas.microsoft.com/office/drawing/2014/main" id="{DC8F4DC9-1EBE-146B-0861-738E0F522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993" y="6163923"/>
            <a:ext cx="1239111" cy="421377"/>
          </a:xfrm>
          <a:prstGeom prst="rect">
            <a:avLst/>
          </a:prstGeom>
        </p:spPr>
      </p:pic>
      <p:pic>
        <p:nvPicPr>
          <p:cNvPr id="17" name="Picture 16">
            <a:extLst>
              <a:ext uri="{FF2B5EF4-FFF2-40B4-BE49-F238E27FC236}">
                <a16:creationId xmlns:a16="http://schemas.microsoft.com/office/drawing/2014/main" id="{703F8104-97DA-2EE8-EFAC-A857F2E9F14C}"/>
              </a:ext>
            </a:extLst>
          </p:cNvPr>
          <p:cNvPicPr>
            <a:picLocks noChangeAspect="1"/>
          </p:cNvPicPr>
          <p:nvPr/>
        </p:nvPicPr>
        <p:blipFill>
          <a:blip r:embed="rId5"/>
          <a:stretch>
            <a:fillRect/>
          </a:stretch>
        </p:blipFill>
        <p:spPr>
          <a:xfrm>
            <a:off x="4858797" y="6181844"/>
            <a:ext cx="1825967" cy="421377"/>
          </a:xfrm>
          <a:prstGeom prst="rect">
            <a:avLst/>
          </a:prstGeom>
        </p:spPr>
      </p:pic>
      <p:pic>
        <p:nvPicPr>
          <p:cNvPr id="21" name="Picture 20">
            <a:extLst>
              <a:ext uri="{FF2B5EF4-FFF2-40B4-BE49-F238E27FC236}">
                <a16:creationId xmlns:a16="http://schemas.microsoft.com/office/drawing/2014/main" id="{9CC1561D-63CA-77AF-C7CE-3CD0E223E997}"/>
              </a:ext>
            </a:extLst>
          </p:cNvPr>
          <p:cNvPicPr>
            <a:picLocks noChangeAspect="1"/>
          </p:cNvPicPr>
          <p:nvPr/>
        </p:nvPicPr>
        <p:blipFill>
          <a:blip r:embed="rId6"/>
          <a:stretch>
            <a:fillRect/>
          </a:stretch>
        </p:blipFill>
        <p:spPr>
          <a:xfrm>
            <a:off x="9146572" y="6125335"/>
            <a:ext cx="989728" cy="517213"/>
          </a:xfrm>
          <a:prstGeom prst="rect">
            <a:avLst/>
          </a:prstGeom>
        </p:spPr>
      </p:pic>
      <p:pic>
        <p:nvPicPr>
          <p:cNvPr id="2" name="Picture 1">
            <a:extLst>
              <a:ext uri="{FF2B5EF4-FFF2-40B4-BE49-F238E27FC236}">
                <a16:creationId xmlns:a16="http://schemas.microsoft.com/office/drawing/2014/main" id="{1CD47C27-24AB-64EB-54CD-947B3DC4464D}"/>
              </a:ext>
            </a:extLst>
          </p:cNvPr>
          <p:cNvPicPr/>
          <p:nvPr/>
        </p:nvPicPr>
        <p:blipFill>
          <a:blip r:embed="rId7">
            <a:extLst>
              <a:ext uri="{28A0092B-C50C-407E-A947-70E740481C1C}">
                <a14:useLocalDpi xmlns:a14="http://schemas.microsoft.com/office/drawing/2010/main" val="0"/>
              </a:ext>
            </a:extLst>
          </a:blip>
          <a:srcRect l="2970" r="2970"/>
          <a:stretch/>
        </p:blipFill>
        <p:spPr>
          <a:xfrm>
            <a:off x="7152201" y="1937994"/>
            <a:ext cx="1737360" cy="1906948"/>
          </a:xfrm>
          <a:prstGeom prst="ellipse">
            <a:avLst/>
          </a:prstGeom>
          <a:ln>
            <a:solidFill>
              <a:srgbClr val="0070C0"/>
            </a:solidFill>
          </a:ln>
        </p:spPr>
      </p:pic>
      <p:sp>
        <p:nvSpPr>
          <p:cNvPr id="4" name="TextBox 12">
            <a:extLst>
              <a:ext uri="{FF2B5EF4-FFF2-40B4-BE49-F238E27FC236}">
                <a16:creationId xmlns:a16="http://schemas.microsoft.com/office/drawing/2014/main" id="{7B3DFCDF-F19F-49A0-816C-FBF1EC57E9EA}"/>
              </a:ext>
            </a:extLst>
          </p:cNvPr>
          <p:cNvSpPr txBox="1"/>
          <p:nvPr/>
        </p:nvSpPr>
        <p:spPr>
          <a:xfrm>
            <a:off x="6549966" y="4191495"/>
            <a:ext cx="2941831" cy="80021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solidFill>
                  <a:prstClr val="black"/>
                </a:solidFill>
                <a:latin typeface="Arial" panose="020B0604020202020204" pitchFamily="34" charset="0"/>
                <a:cs typeface="Arial" panose="020B0604020202020204" pitchFamily="34" charset="0"/>
              </a:rPr>
              <a:t>Susan </a:t>
            </a:r>
            <a:r>
              <a:rPr lang="en-US" b="1" dirty="0" err="1">
                <a:solidFill>
                  <a:prstClr val="black"/>
                </a:solidFill>
                <a:latin typeface="Arial" panose="020B0604020202020204" pitchFamily="34" charset="0"/>
                <a:cs typeface="Arial" panose="020B0604020202020204" pitchFamily="34" charset="0"/>
              </a:rPr>
              <a:t>Bigner</a:t>
            </a:r>
            <a:endParaRPr lang="en-US" b="1" dirty="0">
              <a:solidFill>
                <a:prstClr val="black"/>
              </a:solidFill>
              <a:latin typeface="Arial" panose="020B0604020202020204" pitchFamily="34" charset="0"/>
              <a:cs typeface="Arial" panose="020B0604020202020204" pitchFamily="34" charset="0"/>
            </a:endParaRPr>
          </a:p>
          <a:p>
            <a:pPr algn="ctr">
              <a:defRPr/>
            </a:pPr>
            <a:r>
              <a:rPr lang="en-US" sz="1400" i="1" dirty="0">
                <a:solidFill>
                  <a:prstClr val="black"/>
                </a:solidFill>
                <a:latin typeface="Arial" panose="020B0604020202020204" pitchFamily="34" charset="0"/>
                <a:cs typeface="Arial" panose="020B0604020202020204" pitchFamily="34" charset="0"/>
              </a:rPr>
              <a:t>Business Development Officer,</a:t>
            </a:r>
          </a:p>
          <a:p>
            <a:pPr algn="ctr">
              <a:defRPr/>
            </a:pPr>
            <a:r>
              <a:rPr lang="en-US" sz="1400" i="1" dirty="0">
                <a:solidFill>
                  <a:prstClr val="black"/>
                </a:solidFill>
                <a:latin typeface="Arial" panose="020B0604020202020204" pitchFamily="34" charset="0"/>
                <a:cs typeface="Arial" panose="020B0604020202020204" pitchFamily="34" charset="0"/>
              </a:rPr>
              <a:t>Louisiana Economic Development </a:t>
            </a:r>
          </a:p>
        </p:txBody>
      </p:sp>
    </p:spTree>
    <p:extLst>
      <p:ext uri="{BB962C8B-B14F-4D97-AF65-F5344CB8AC3E}">
        <p14:creationId xmlns:p14="http://schemas.microsoft.com/office/powerpoint/2010/main" val="183463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6791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B2ACA-19F8-13C8-94A7-08A973B0D74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579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24" name="Rectangle 23">
            <a:extLst>
              <a:ext uri="{FF2B5EF4-FFF2-40B4-BE49-F238E27FC236}">
                <a16:creationId xmlns:a16="http://schemas.microsoft.com/office/drawing/2014/main" id="{57D4700B-2FAA-F618-343E-9C3191DB1832}"/>
              </a:ext>
            </a:extLst>
          </p:cNvPr>
          <p:cNvSpPr/>
          <p:nvPr/>
        </p:nvSpPr>
        <p:spPr>
          <a:xfrm>
            <a:off x="0" y="0"/>
            <a:ext cx="12192000" cy="1967948"/>
          </a:xfrm>
          <a:prstGeom prst="rect">
            <a:avLst/>
          </a:prstGeom>
          <a:solidFill>
            <a:srgbClr val="0C4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oogle Shape;667;p47">
            <a:extLst>
              <a:ext uri="{FF2B5EF4-FFF2-40B4-BE49-F238E27FC236}">
                <a16:creationId xmlns:a16="http://schemas.microsoft.com/office/drawing/2014/main" id="{F6D6C44F-14A9-E581-322A-099DD40C57DA}"/>
              </a:ext>
            </a:extLst>
          </p:cNvPr>
          <p:cNvSpPr/>
          <p:nvPr/>
        </p:nvSpPr>
        <p:spPr>
          <a:xfrm>
            <a:off x="0" y="584930"/>
            <a:ext cx="112596" cy="905940"/>
          </a:xfrm>
          <a:prstGeom prst="rect">
            <a:avLst/>
          </a:prstGeom>
          <a:solidFill>
            <a:srgbClr val="6FD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p:txBody>
      </p:sp>
      <p:sp>
        <p:nvSpPr>
          <p:cNvPr id="20" name="Google Shape;670;p47">
            <a:extLst>
              <a:ext uri="{FF2B5EF4-FFF2-40B4-BE49-F238E27FC236}">
                <a16:creationId xmlns:a16="http://schemas.microsoft.com/office/drawing/2014/main" id="{F745BBF2-02C4-A656-8F66-4F72B3A4F20A}"/>
              </a:ext>
            </a:extLst>
          </p:cNvPr>
          <p:cNvSpPr txBox="1"/>
          <p:nvPr/>
        </p:nvSpPr>
        <p:spPr>
          <a:xfrm>
            <a:off x="1954635" y="531562"/>
            <a:ext cx="8411496" cy="904823"/>
          </a:xfrm>
          <a:prstGeom prst="rect">
            <a:avLst/>
          </a:prstGeom>
          <a:noFill/>
          <a:ln>
            <a:noFill/>
          </a:ln>
        </p:spPr>
        <p:txBody>
          <a:bodyPr spcFirstLastPara="1" wrap="square" lIns="91425" tIns="45700" rIns="91425" bIns="45700" anchor="t" anchorCtr="0">
            <a:spAutoFit/>
          </a:bodyPr>
          <a:lstStyle/>
          <a:p>
            <a:pPr algn="ctr">
              <a:lnSpc>
                <a:spcPct val="120000"/>
              </a:lnSpc>
            </a:pPr>
            <a:r>
              <a:rPr lang="en-US" sz="4400" b="1" dirty="0">
                <a:solidFill>
                  <a:schemeClr val="bg1"/>
                </a:solidFill>
                <a:latin typeface="Bell MT" panose="02020503060305020303" pitchFamily="18" charset="0"/>
                <a:cs typeface="Times New Roman" panose="02020603050405020304" pitchFamily="18" charset="0"/>
              </a:rPr>
              <a:t>Louisiana SSBCI Loan Providers</a:t>
            </a:r>
            <a:r>
              <a:rPr lang="en-US" sz="4400" dirty="0">
                <a:solidFill>
                  <a:schemeClr val="bg1"/>
                </a:solidFill>
                <a:latin typeface="Montserrat Medium"/>
              </a:rPr>
              <a:t> </a:t>
            </a:r>
          </a:p>
        </p:txBody>
      </p:sp>
      <p:sp>
        <p:nvSpPr>
          <p:cNvPr id="2" name="TextBox 1">
            <a:extLst>
              <a:ext uri="{FF2B5EF4-FFF2-40B4-BE49-F238E27FC236}">
                <a16:creationId xmlns:a16="http://schemas.microsoft.com/office/drawing/2014/main" id="{59354158-BADC-6ECB-80F8-20B5D7116DB3}"/>
              </a:ext>
            </a:extLst>
          </p:cNvPr>
          <p:cNvSpPr txBox="1"/>
          <p:nvPr/>
        </p:nvSpPr>
        <p:spPr>
          <a:xfrm>
            <a:off x="1634807" y="2310436"/>
            <a:ext cx="3913140" cy="2462213"/>
          </a:xfrm>
          <a:prstGeom prst="rect">
            <a:avLst/>
          </a:prstGeom>
          <a:noFill/>
        </p:spPr>
        <p:txBody>
          <a:bodyPr wrap="square" rtlCol="0">
            <a:spAutoFit/>
          </a:bodyPr>
          <a:lstStyle/>
          <a:p>
            <a:pPr>
              <a:buSzPct val="100000"/>
            </a:pPr>
            <a:r>
              <a:rPr lang="en-US" sz="2200" u="sng" dirty="0">
                <a:latin typeface="Montserrat Regular"/>
              </a:rPr>
              <a:t>LED Preferred MLP Lenders:</a:t>
            </a:r>
            <a:r>
              <a:rPr lang="en-US" sz="2200" dirty="0">
                <a:latin typeface="Montserrat Regular"/>
              </a:rPr>
              <a:t>	</a:t>
            </a:r>
          </a:p>
          <a:p>
            <a:pPr marL="285750" indent="-285750">
              <a:buSzPct val="100000"/>
              <a:buFont typeface="Montserrat Regular"/>
              <a:buChar char="•"/>
            </a:pPr>
            <a:r>
              <a:rPr lang="en-US" sz="2200" dirty="0">
                <a:latin typeface="Montserrat Regular"/>
              </a:rPr>
              <a:t>Carter Credit Union</a:t>
            </a:r>
          </a:p>
          <a:p>
            <a:pPr marL="285750" indent="-285750">
              <a:buSzPct val="100000"/>
              <a:buFont typeface="Montserrat Regular"/>
              <a:buChar char="•"/>
            </a:pPr>
            <a:r>
              <a:rPr lang="en-US" sz="2200" dirty="0">
                <a:latin typeface="Montserrat Regular"/>
              </a:rPr>
              <a:t>Essential Credit Union</a:t>
            </a:r>
          </a:p>
          <a:p>
            <a:pPr marL="285750" indent="-285750">
              <a:buSzPct val="100000"/>
              <a:buFont typeface="Montserrat Regular"/>
              <a:buChar char="•"/>
            </a:pPr>
            <a:r>
              <a:rPr lang="en-US" sz="2200" dirty="0">
                <a:latin typeface="Montserrat Regular"/>
              </a:rPr>
              <a:t>JEDCO</a:t>
            </a:r>
          </a:p>
          <a:p>
            <a:pPr marL="285750" indent="-285750">
              <a:buSzPct val="100000"/>
              <a:buFont typeface="Montserrat Regular"/>
              <a:buChar char="•"/>
            </a:pPr>
            <a:r>
              <a:rPr lang="en-US" sz="2200" dirty="0">
                <a:latin typeface="Montserrat Regular"/>
              </a:rPr>
              <a:t>Lendistry</a:t>
            </a:r>
          </a:p>
          <a:p>
            <a:pPr marL="285750" indent="-285750">
              <a:buSzPct val="100000"/>
              <a:buFont typeface="Montserrat Regular"/>
              <a:buChar char="•"/>
            </a:pPr>
            <a:r>
              <a:rPr lang="en-US" sz="2200" dirty="0">
                <a:latin typeface="Montserrat Regular"/>
              </a:rPr>
              <a:t>NewCorp, Inc.</a:t>
            </a:r>
          </a:p>
          <a:p>
            <a:pPr marL="285750" indent="-285750">
              <a:buSzPct val="100000"/>
              <a:buFont typeface="Montserrat Regular"/>
              <a:buChar char="•"/>
            </a:pPr>
            <a:r>
              <a:rPr lang="en-US" sz="2200" dirty="0">
                <a:latin typeface="Montserrat Regular"/>
              </a:rPr>
              <a:t>NOLABA</a:t>
            </a:r>
          </a:p>
        </p:txBody>
      </p:sp>
      <p:sp>
        <p:nvSpPr>
          <p:cNvPr id="7" name="Rectangle 40"/>
          <p:cNvSpPr/>
          <p:nvPr/>
        </p:nvSpPr>
        <p:spPr>
          <a:xfrm>
            <a:off x="0" y="6342310"/>
            <a:ext cx="12192000" cy="515692"/>
          </a:xfrm>
          <a:prstGeom prst="rect">
            <a:avLst/>
          </a:prstGeom>
          <a:blipFill>
            <a:blip r:embed="rId3"/>
            <a:tile tx="0" ty="0" sx="100000" sy="100000" flip="none" algn="tl"/>
          </a:blipFill>
          <a:ln w="12700">
            <a:miter lim="400000"/>
          </a:ln>
        </p:spPr>
        <p:txBody>
          <a:bodyPr lIns="45719" rIns="45719" anchor="ctr"/>
          <a:lstStyle/>
          <a:p>
            <a:pPr algn="ctr">
              <a:defRPr>
                <a:solidFill>
                  <a:srgbClr val="FFFFFF"/>
                </a:solidFill>
              </a:defRPr>
            </a:pPr>
            <a:endParaRPr dirty="0"/>
          </a:p>
        </p:txBody>
      </p:sp>
      <p:sp>
        <p:nvSpPr>
          <p:cNvPr id="8" name="TextBox 7">
            <a:extLst>
              <a:ext uri="{FF2B5EF4-FFF2-40B4-BE49-F238E27FC236}">
                <a16:creationId xmlns:a16="http://schemas.microsoft.com/office/drawing/2014/main" id="{59354158-BADC-6ECB-80F8-20B5D7116DB3}"/>
              </a:ext>
            </a:extLst>
          </p:cNvPr>
          <p:cNvSpPr txBox="1"/>
          <p:nvPr/>
        </p:nvSpPr>
        <p:spPr>
          <a:xfrm>
            <a:off x="6172255" y="2310436"/>
            <a:ext cx="4906054" cy="3477875"/>
          </a:xfrm>
          <a:prstGeom prst="rect">
            <a:avLst/>
          </a:prstGeom>
          <a:noFill/>
        </p:spPr>
        <p:txBody>
          <a:bodyPr wrap="square" rtlCol="0">
            <a:spAutoFit/>
          </a:bodyPr>
          <a:lstStyle/>
          <a:p>
            <a:pPr>
              <a:buSzPct val="100000"/>
            </a:pPr>
            <a:r>
              <a:rPr lang="en-US" sz="2200" u="sng" dirty="0">
                <a:latin typeface="Montserrat Regular"/>
              </a:rPr>
              <a:t>LED Preferred Lenders: </a:t>
            </a:r>
            <a:r>
              <a:rPr lang="en-US" u="sng" dirty="0">
                <a:latin typeface="Montserrat Regular"/>
              </a:rPr>
              <a:t>(CSP &amp; SBLGP)</a:t>
            </a:r>
          </a:p>
          <a:p>
            <a:pPr marL="285750" indent="-285750">
              <a:buSzPct val="100000"/>
              <a:buFont typeface="Montserrat Regular"/>
              <a:buChar char="•"/>
            </a:pPr>
            <a:r>
              <a:rPr lang="en-US" sz="2200" dirty="0">
                <a:latin typeface="Montserrat Regular"/>
              </a:rPr>
              <a:t>Bank of St. Francisville</a:t>
            </a:r>
          </a:p>
          <a:p>
            <a:pPr marL="285750" indent="-285750">
              <a:buSzPct val="100000"/>
              <a:buFont typeface="Montserrat Regular"/>
              <a:buChar char="•"/>
            </a:pPr>
            <a:r>
              <a:rPr lang="en-US" sz="2200" dirty="0">
                <a:latin typeface="Montserrat Regular"/>
              </a:rPr>
              <a:t>Caldwell Bank</a:t>
            </a:r>
          </a:p>
          <a:p>
            <a:pPr marL="285750" indent="-285750">
              <a:buSzPct val="100000"/>
              <a:buFont typeface="Montserrat Regular"/>
              <a:buChar char="•"/>
            </a:pPr>
            <a:r>
              <a:rPr lang="en-US" sz="2200" dirty="0">
                <a:latin typeface="Montserrat Regular"/>
              </a:rPr>
              <a:t>Citizens Bank &amp; Trust of Vivian</a:t>
            </a:r>
          </a:p>
          <a:p>
            <a:pPr marL="285750" indent="-285750">
              <a:buSzPct val="100000"/>
              <a:buFont typeface="Montserrat Regular"/>
              <a:buChar char="•"/>
            </a:pPr>
            <a:r>
              <a:rPr lang="en-US" sz="2200" dirty="0">
                <a:latin typeface="Montserrat Regular"/>
              </a:rPr>
              <a:t>Citizens Progressive Bank</a:t>
            </a:r>
          </a:p>
          <a:p>
            <a:pPr marL="285750" indent="-285750">
              <a:buSzPct val="100000"/>
              <a:buFont typeface="Montserrat Regular"/>
              <a:buChar char="•"/>
            </a:pPr>
            <a:r>
              <a:rPr lang="en-US" sz="2200" dirty="0">
                <a:latin typeface="Montserrat Regular"/>
              </a:rPr>
              <a:t>Currency Bank</a:t>
            </a:r>
          </a:p>
          <a:p>
            <a:pPr marL="285750" indent="-285750">
              <a:buSzPct val="100000"/>
              <a:buFont typeface="Montserrat Regular"/>
              <a:buChar char="•"/>
            </a:pPr>
            <a:r>
              <a:rPr lang="en-US" sz="2200" dirty="0">
                <a:latin typeface="Montserrat Regular"/>
              </a:rPr>
              <a:t>Evangeline Bank</a:t>
            </a:r>
          </a:p>
          <a:p>
            <a:pPr marL="285750" indent="-285750">
              <a:buSzPct val="100000"/>
              <a:buFont typeface="Montserrat Regular"/>
              <a:buChar char="•"/>
            </a:pPr>
            <a:r>
              <a:rPr lang="en-US" sz="2200" dirty="0">
                <a:latin typeface="Montserrat Regular"/>
              </a:rPr>
              <a:t>First Guaranty Bank</a:t>
            </a:r>
          </a:p>
          <a:p>
            <a:pPr marL="285750" indent="-285750">
              <a:buSzPct val="100000"/>
              <a:buFont typeface="Montserrat Regular"/>
              <a:buChar char="•"/>
            </a:pPr>
            <a:r>
              <a:rPr lang="en-US" sz="2200" dirty="0">
                <a:latin typeface="Montserrat Regular"/>
              </a:rPr>
              <a:t>NewCorp (GTY only)</a:t>
            </a:r>
          </a:p>
          <a:p>
            <a:pPr marL="285750" indent="-285750">
              <a:buSzPct val="100000"/>
              <a:buFont typeface="Montserrat Regular"/>
              <a:buChar char="•"/>
            </a:pPr>
            <a:endParaRPr lang="en-US" sz="2200" dirty="0">
              <a:latin typeface="Montserrat Regular"/>
            </a:endParaRPr>
          </a:p>
        </p:txBody>
      </p:sp>
    </p:spTree>
    <p:extLst>
      <p:ext uri="{BB962C8B-B14F-4D97-AF65-F5344CB8AC3E}">
        <p14:creationId xmlns:p14="http://schemas.microsoft.com/office/powerpoint/2010/main" val="42908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24" name="Rectangle 23">
            <a:extLst>
              <a:ext uri="{FF2B5EF4-FFF2-40B4-BE49-F238E27FC236}">
                <a16:creationId xmlns:a16="http://schemas.microsoft.com/office/drawing/2014/main" id="{57D4700B-2FAA-F618-343E-9C3191DB1832}"/>
              </a:ext>
            </a:extLst>
          </p:cNvPr>
          <p:cNvSpPr/>
          <p:nvPr/>
        </p:nvSpPr>
        <p:spPr>
          <a:xfrm>
            <a:off x="0" y="128016"/>
            <a:ext cx="12192000" cy="1967948"/>
          </a:xfrm>
          <a:prstGeom prst="rect">
            <a:avLst/>
          </a:prstGeom>
          <a:solidFill>
            <a:srgbClr val="0C4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oogle Shape;667;p47">
            <a:extLst>
              <a:ext uri="{FF2B5EF4-FFF2-40B4-BE49-F238E27FC236}">
                <a16:creationId xmlns:a16="http://schemas.microsoft.com/office/drawing/2014/main" id="{F6D6C44F-14A9-E581-322A-099DD40C57DA}"/>
              </a:ext>
            </a:extLst>
          </p:cNvPr>
          <p:cNvSpPr/>
          <p:nvPr/>
        </p:nvSpPr>
        <p:spPr>
          <a:xfrm>
            <a:off x="0" y="584930"/>
            <a:ext cx="112596" cy="905940"/>
          </a:xfrm>
          <a:prstGeom prst="rect">
            <a:avLst/>
          </a:prstGeom>
          <a:solidFill>
            <a:srgbClr val="6FD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p:txBody>
      </p:sp>
      <p:sp>
        <p:nvSpPr>
          <p:cNvPr id="20" name="Google Shape;670;p47">
            <a:extLst>
              <a:ext uri="{FF2B5EF4-FFF2-40B4-BE49-F238E27FC236}">
                <a16:creationId xmlns:a16="http://schemas.microsoft.com/office/drawing/2014/main" id="{F745BBF2-02C4-A656-8F66-4F72B3A4F20A}"/>
              </a:ext>
            </a:extLst>
          </p:cNvPr>
          <p:cNvSpPr txBox="1"/>
          <p:nvPr/>
        </p:nvSpPr>
        <p:spPr>
          <a:xfrm>
            <a:off x="1954634" y="531562"/>
            <a:ext cx="8780774" cy="904823"/>
          </a:xfrm>
          <a:prstGeom prst="rect">
            <a:avLst/>
          </a:prstGeom>
          <a:noFill/>
          <a:ln>
            <a:noFill/>
          </a:ln>
        </p:spPr>
        <p:txBody>
          <a:bodyPr spcFirstLastPara="1" wrap="square" lIns="91425" tIns="45700" rIns="91425" bIns="45700" anchor="t" anchorCtr="0">
            <a:spAutoFit/>
          </a:bodyPr>
          <a:lstStyle/>
          <a:p>
            <a:pPr algn="ctr">
              <a:lnSpc>
                <a:spcPct val="120000"/>
              </a:lnSpc>
            </a:pPr>
            <a:r>
              <a:rPr lang="en-US" sz="4400" b="1" dirty="0">
                <a:solidFill>
                  <a:schemeClr val="bg1"/>
                </a:solidFill>
                <a:latin typeface="Bell MT" panose="02020503060305020303" pitchFamily="18" charset="0"/>
                <a:cs typeface="Times New Roman" panose="02020603050405020304" pitchFamily="18" charset="0"/>
              </a:rPr>
              <a:t>Louisiana SSBCI Equity Providers</a:t>
            </a:r>
            <a:r>
              <a:rPr lang="en-US" sz="4400" dirty="0">
                <a:solidFill>
                  <a:schemeClr val="bg1"/>
                </a:solidFill>
                <a:latin typeface="Montserrat Medium"/>
              </a:rPr>
              <a:t> </a:t>
            </a:r>
          </a:p>
        </p:txBody>
      </p:sp>
      <p:sp>
        <p:nvSpPr>
          <p:cNvPr id="2" name="TextBox 1">
            <a:extLst>
              <a:ext uri="{FF2B5EF4-FFF2-40B4-BE49-F238E27FC236}">
                <a16:creationId xmlns:a16="http://schemas.microsoft.com/office/drawing/2014/main" id="{59354158-BADC-6ECB-80F8-20B5D7116DB3}"/>
              </a:ext>
            </a:extLst>
          </p:cNvPr>
          <p:cNvSpPr txBox="1"/>
          <p:nvPr/>
        </p:nvSpPr>
        <p:spPr>
          <a:xfrm>
            <a:off x="78568" y="2187326"/>
            <a:ext cx="3834011" cy="3785652"/>
          </a:xfrm>
          <a:prstGeom prst="rect">
            <a:avLst/>
          </a:prstGeom>
          <a:noFill/>
        </p:spPr>
        <p:txBody>
          <a:bodyPr wrap="square" rtlCol="0">
            <a:spAutoFit/>
          </a:bodyPr>
          <a:lstStyle/>
          <a:p>
            <a:pPr>
              <a:buSzPct val="100000"/>
            </a:pPr>
            <a:r>
              <a:rPr lang="en-US" sz="2000" u="sng" dirty="0">
                <a:latin typeface="Montserrat Regular"/>
              </a:rPr>
              <a:t>Seed Providers:</a:t>
            </a:r>
          </a:p>
          <a:p>
            <a:pPr marL="342900" indent="-342900">
              <a:buSzPct val="100000"/>
              <a:buFont typeface="Arial" panose="020B0604020202020204" pitchFamily="34" charset="0"/>
              <a:buChar char="•"/>
            </a:pPr>
            <a:r>
              <a:rPr lang="en-US" sz="2000" dirty="0">
                <a:latin typeface="Montserrat Regular"/>
              </a:rPr>
              <a:t>100 Black Angels &amp; Allies</a:t>
            </a:r>
          </a:p>
          <a:p>
            <a:pPr marL="342900" indent="-342900">
              <a:buSzPct val="100000"/>
              <a:buFont typeface="Arial" panose="020B0604020202020204" pitchFamily="34" charset="0"/>
              <a:buChar char="•"/>
            </a:pPr>
            <a:r>
              <a:rPr lang="en-US" sz="2000" dirty="0">
                <a:latin typeface="Montserrat Regular"/>
              </a:rPr>
              <a:t>Biomedical Research Foundation</a:t>
            </a:r>
          </a:p>
          <a:p>
            <a:pPr marL="342900" indent="-342900">
              <a:buSzPct val="100000"/>
              <a:buFont typeface="Arial" panose="020B0604020202020204" pitchFamily="34" charset="0"/>
              <a:buChar char="•"/>
            </a:pPr>
            <a:r>
              <a:rPr lang="en-US" sz="2000" dirty="0">
                <a:latin typeface="Montserrat Regular"/>
              </a:rPr>
              <a:t>Boot64 Ventures</a:t>
            </a:r>
          </a:p>
          <a:p>
            <a:pPr marL="342900" indent="-342900">
              <a:buSzPct val="100000"/>
              <a:buFont typeface="Arial" panose="020B0604020202020204" pitchFamily="34" charset="0"/>
              <a:buChar char="•"/>
            </a:pPr>
            <a:r>
              <a:rPr lang="en-US" sz="2000" dirty="0">
                <a:latin typeface="Montserrat Regular"/>
              </a:rPr>
              <a:t>E2JDJ Delta, LP</a:t>
            </a:r>
          </a:p>
          <a:p>
            <a:pPr marL="342900" indent="-342900">
              <a:buSzPct val="100000"/>
              <a:buFont typeface="Arial" panose="020B0604020202020204" pitchFamily="34" charset="0"/>
              <a:buChar char="•"/>
            </a:pPr>
            <a:r>
              <a:rPr lang="en-US" sz="2000" dirty="0">
                <a:latin typeface="Montserrat Regular"/>
              </a:rPr>
              <a:t>Greater New Orleans Development Foundation</a:t>
            </a:r>
          </a:p>
          <a:p>
            <a:pPr marL="342900" indent="-342900">
              <a:buSzPct val="100000"/>
              <a:buFont typeface="Arial" panose="020B0604020202020204" pitchFamily="34" charset="0"/>
              <a:buChar char="•"/>
            </a:pPr>
            <a:r>
              <a:rPr lang="en-US" sz="2000" dirty="0">
                <a:latin typeface="Montserrat Regular"/>
              </a:rPr>
              <a:t>Grind Capital</a:t>
            </a:r>
          </a:p>
          <a:p>
            <a:pPr marL="342900" indent="-342900">
              <a:buSzPct val="100000"/>
              <a:buFont typeface="Arial" panose="020B0604020202020204" pitchFamily="34" charset="0"/>
              <a:buChar char="•"/>
            </a:pPr>
            <a:r>
              <a:rPr lang="en-US" sz="2000" dirty="0">
                <a:latin typeface="Montserrat Regular"/>
              </a:rPr>
              <a:t>Innovation Catalyst Inc./Greaux Innovation Ventures</a:t>
            </a:r>
          </a:p>
        </p:txBody>
      </p:sp>
      <p:sp>
        <p:nvSpPr>
          <p:cNvPr id="7" name="Rectangle 40"/>
          <p:cNvSpPr/>
          <p:nvPr/>
        </p:nvSpPr>
        <p:spPr>
          <a:xfrm>
            <a:off x="0" y="6342310"/>
            <a:ext cx="12192000" cy="515692"/>
          </a:xfrm>
          <a:prstGeom prst="rect">
            <a:avLst/>
          </a:prstGeom>
          <a:blipFill>
            <a:blip r:embed="rId3"/>
            <a:tile tx="0" ty="0" sx="100000" sy="100000" flip="none" algn="tl"/>
          </a:blipFill>
          <a:ln w="12700">
            <a:miter lim="400000"/>
          </a:ln>
        </p:spPr>
        <p:txBody>
          <a:bodyPr lIns="45719" rIns="45719" anchor="ctr"/>
          <a:lstStyle/>
          <a:p>
            <a:pPr algn="ctr">
              <a:defRPr>
                <a:solidFill>
                  <a:srgbClr val="FFFFFF"/>
                </a:solidFill>
              </a:defRPr>
            </a:pPr>
            <a:endParaRPr dirty="0"/>
          </a:p>
        </p:txBody>
      </p:sp>
      <p:sp>
        <p:nvSpPr>
          <p:cNvPr id="9" name="TextBox 8">
            <a:extLst>
              <a:ext uri="{FF2B5EF4-FFF2-40B4-BE49-F238E27FC236}">
                <a16:creationId xmlns:a16="http://schemas.microsoft.com/office/drawing/2014/main" id="{59354158-BADC-6ECB-80F8-20B5D7116DB3}"/>
              </a:ext>
            </a:extLst>
          </p:cNvPr>
          <p:cNvSpPr txBox="1"/>
          <p:nvPr/>
        </p:nvSpPr>
        <p:spPr>
          <a:xfrm>
            <a:off x="3912579" y="2499510"/>
            <a:ext cx="3913140" cy="3816429"/>
          </a:xfrm>
          <a:prstGeom prst="rect">
            <a:avLst/>
          </a:prstGeom>
          <a:noFill/>
        </p:spPr>
        <p:txBody>
          <a:bodyPr wrap="square" rtlCol="0">
            <a:spAutoFit/>
          </a:bodyPr>
          <a:lstStyle/>
          <a:p>
            <a:pPr marL="342900" indent="-342900">
              <a:buSzPct val="100000"/>
              <a:buFont typeface="Arial" panose="020B0604020202020204" pitchFamily="34" charset="0"/>
              <a:buChar char="•"/>
            </a:pPr>
            <a:r>
              <a:rPr lang="en-US" sz="2000" dirty="0">
                <a:latin typeface="Montserrat Regular"/>
              </a:rPr>
              <a:t>LSU Bengal Fund</a:t>
            </a:r>
          </a:p>
          <a:p>
            <a:pPr marL="342900" indent="-342900">
              <a:buSzPct val="100000"/>
              <a:buFont typeface="Arial" panose="020B0604020202020204" pitchFamily="34" charset="0"/>
              <a:buChar char="•"/>
            </a:pPr>
            <a:r>
              <a:rPr lang="en-US" sz="2000" dirty="0">
                <a:latin typeface="Montserrat Regular"/>
              </a:rPr>
              <a:t>LSU Health Foundation</a:t>
            </a:r>
          </a:p>
          <a:p>
            <a:pPr marL="342900" indent="-342900">
              <a:buSzPct val="100000"/>
              <a:buFont typeface="Arial" panose="020B0604020202020204" pitchFamily="34" charset="0"/>
              <a:buChar char="•"/>
            </a:pPr>
            <a:r>
              <a:rPr lang="en-US" sz="2000" dirty="0">
                <a:latin typeface="Montserrat Regular"/>
              </a:rPr>
              <a:t>Minerva Capital</a:t>
            </a:r>
          </a:p>
          <a:p>
            <a:pPr marL="342900" indent="-342900">
              <a:buSzPct val="100000"/>
              <a:buFont typeface="Arial" panose="020B0604020202020204" pitchFamily="34" charset="0"/>
              <a:buChar char="•"/>
            </a:pPr>
            <a:r>
              <a:rPr lang="en-US" sz="2000" dirty="0">
                <a:latin typeface="Montserrat Regular"/>
              </a:rPr>
              <a:t>New Orleans BioFund</a:t>
            </a:r>
          </a:p>
          <a:p>
            <a:pPr marL="342900" indent="-342900">
              <a:buSzPct val="100000"/>
              <a:buFont typeface="Arial" panose="020B0604020202020204" pitchFamily="34" charset="0"/>
              <a:buChar char="•"/>
            </a:pPr>
            <a:r>
              <a:rPr lang="en-US" sz="2000" dirty="0">
                <a:latin typeface="Montserrat Regular"/>
              </a:rPr>
              <a:t>New Orleans Startup Fund</a:t>
            </a:r>
          </a:p>
          <a:p>
            <a:pPr marL="342900" indent="-342900">
              <a:buSzPct val="100000"/>
              <a:buFont typeface="Arial" panose="020B0604020202020204" pitchFamily="34" charset="0"/>
              <a:buChar char="•"/>
            </a:pPr>
            <a:r>
              <a:rPr lang="en-US" sz="2000" dirty="0">
                <a:latin typeface="Montserrat Regular"/>
              </a:rPr>
              <a:t>Ochsner Ventures</a:t>
            </a:r>
          </a:p>
          <a:p>
            <a:pPr marL="342900" indent="-342900">
              <a:buSzPct val="100000"/>
              <a:buFont typeface="Arial" panose="020B0604020202020204" pitchFamily="34" charset="0"/>
              <a:buChar char="•"/>
            </a:pPr>
            <a:r>
              <a:rPr lang="en-US" sz="2000" dirty="0">
                <a:latin typeface="Montserrat Regular"/>
              </a:rPr>
              <a:t>Opportunity Machine</a:t>
            </a:r>
          </a:p>
          <a:p>
            <a:pPr marL="342900" indent="-342900">
              <a:buSzPct val="100000"/>
              <a:buFont typeface="Arial" panose="020B0604020202020204" pitchFamily="34" charset="0"/>
              <a:buChar char="•"/>
            </a:pPr>
            <a:r>
              <a:rPr lang="en-US" sz="2000" dirty="0">
                <a:latin typeface="Montserrat Regular"/>
              </a:rPr>
              <a:t>Propeller</a:t>
            </a:r>
          </a:p>
          <a:p>
            <a:pPr marL="342900" indent="-342900">
              <a:buSzPct val="100000"/>
              <a:buFont typeface="Arial" panose="020B0604020202020204" pitchFamily="34" charset="0"/>
              <a:buChar char="•"/>
            </a:pPr>
            <a:r>
              <a:rPr lang="en-US" sz="2000" dirty="0">
                <a:latin typeface="Montserrat Regular"/>
              </a:rPr>
              <a:t>Revelry Ventures</a:t>
            </a:r>
          </a:p>
          <a:p>
            <a:pPr marL="342900" indent="-342900">
              <a:buSzPct val="100000"/>
              <a:buFont typeface="Arial" panose="020B0604020202020204" pitchFamily="34" charset="0"/>
              <a:buChar char="•"/>
            </a:pPr>
            <a:r>
              <a:rPr lang="en-US" sz="2000" dirty="0">
                <a:latin typeface="Montserrat Regular"/>
              </a:rPr>
              <a:t>The Idea Village</a:t>
            </a:r>
          </a:p>
          <a:p>
            <a:pPr marL="342900" indent="-342900">
              <a:buSzPct val="100000"/>
              <a:buFont typeface="Arial" panose="020B0604020202020204" pitchFamily="34" charset="0"/>
              <a:buChar char="•"/>
            </a:pPr>
            <a:r>
              <a:rPr lang="en-US" sz="2000" dirty="0">
                <a:latin typeface="Montserrat Regular"/>
              </a:rPr>
              <a:t>Tulane Innovation Institute</a:t>
            </a:r>
          </a:p>
          <a:p>
            <a:pPr>
              <a:buSzPct val="100000"/>
            </a:pPr>
            <a:endParaRPr lang="en-US" sz="2200" dirty="0">
              <a:latin typeface="Montserrat Regular"/>
            </a:endParaRPr>
          </a:p>
        </p:txBody>
      </p:sp>
      <p:sp>
        <p:nvSpPr>
          <p:cNvPr id="10" name="TextBox 9">
            <a:extLst>
              <a:ext uri="{FF2B5EF4-FFF2-40B4-BE49-F238E27FC236}">
                <a16:creationId xmlns:a16="http://schemas.microsoft.com/office/drawing/2014/main" id="{59354158-BADC-6ECB-80F8-20B5D7116DB3}"/>
              </a:ext>
            </a:extLst>
          </p:cNvPr>
          <p:cNvSpPr txBox="1"/>
          <p:nvPr/>
        </p:nvSpPr>
        <p:spPr>
          <a:xfrm>
            <a:off x="7658665" y="2187326"/>
            <a:ext cx="4533335" cy="3170099"/>
          </a:xfrm>
          <a:prstGeom prst="rect">
            <a:avLst/>
          </a:prstGeom>
          <a:noFill/>
        </p:spPr>
        <p:txBody>
          <a:bodyPr wrap="square" rtlCol="0">
            <a:spAutoFit/>
          </a:bodyPr>
          <a:lstStyle/>
          <a:p>
            <a:pPr>
              <a:buSzPct val="100000"/>
            </a:pPr>
            <a:r>
              <a:rPr lang="en-US" sz="2000" u="sng" dirty="0">
                <a:latin typeface="Montserrat Regular"/>
              </a:rPr>
              <a:t>VC Providers:</a:t>
            </a:r>
          </a:p>
          <a:p>
            <a:pPr marL="342900" indent="-342900">
              <a:buSzPct val="100000"/>
              <a:buFont typeface="Arial" panose="020B0604020202020204" pitchFamily="34" charset="0"/>
              <a:buChar char="•"/>
            </a:pPr>
            <a:r>
              <a:rPr lang="en-US" sz="2000" dirty="0">
                <a:latin typeface="Montserrat Regular"/>
              </a:rPr>
              <a:t>Biomedical Research Foundation</a:t>
            </a:r>
          </a:p>
          <a:p>
            <a:pPr marL="342900" indent="-342900">
              <a:buSzPct val="100000"/>
              <a:buFont typeface="Arial" panose="020B0604020202020204" pitchFamily="34" charset="0"/>
              <a:buChar char="•"/>
            </a:pPr>
            <a:r>
              <a:rPr lang="en-US" sz="2000" dirty="0">
                <a:latin typeface="Montserrat Regular"/>
              </a:rPr>
              <a:t>Callais Capital Management</a:t>
            </a:r>
          </a:p>
          <a:p>
            <a:pPr marL="342900" indent="-342900">
              <a:buSzPct val="100000"/>
              <a:buFont typeface="Arial" panose="020B0604020202020204" pitchFamily="34" charset="0"/>
              <a:buChar char="•"/>
            </a:pPr>
            <a:r>
              <a:rPr lang="en-US" sz="2000" dirty="0">
                <a:latin typeface="Montserrat Regular"/>
              </a:rPr>
              <a:t>Jefferson Louisiana Impact Venture Fund</a:t>
            </a:r>
          </a:p>
          <a:p>
            <a:pPr marL="342900" indent="-342900">
              <a:buSzPct val="100000"/>
              <a:buFont typeface="Arial" panose="020B0604020202020204" pitchFamily="34" charset="0"/>
              <a:buChar char="•"/>
            </a:pPr>
            <a:r>
              <a:rPr lang="en-US" sz="2000" dirty="0">
                <a:latin typeface="Montserrat Regular"/>
              </a:rPr>
              <a:t>LSU Health Foundation Venture Capital Innovation Fund</a:t>
            </a:r>
          </a:p>
          <a:p>
            <a:pPr marL="342900" indent="-342900">
              <a:buSzPct val="100000"/>
              <a:buFont typeface="Arial" panose="020B0604020202020204" pitchFamily="34" charset="0"/>
              <a:buChar char="•"/>
            </a:pPr>
            <a:r>
              <a:rPr lang="en-US" sz="2000" dirty="0">
                <a:latin typeface="Montserrat Regular"/>
              </a:rPr>
              <a:t>LSU Tiger Fund</a:t>
            </a:r>
          </a:p>
          <a:p>
            <a:pPr marL="342900" indent="-342900">
              <a:buSzPct val="100000"/>
              <a:buFont typeface="Arial" panose="020B0604020202020204" pitchFamily="34" charset="0"/>
              <a:buChar char="•"/>
            </a:pPr>
            <a:r>
              <a:rPr lang="en-US" sz="2000" dirty="0">
                <a:latin typeface="Montserrat Regular"/>
              </a:rPr>
              <a:t>Ochsner Ventures</a:t>
            </a:r>
          </a:p>
          <a:p>
            <a:pPr marL="342900" indent="-342900">
              <a:buSzPct val="100000"/>
              <a:buFont typeface="Arial" panose="020B0604020202020204" pitchFamily="34" charset="0"/>
              <a:buChar char="•"/>
            </a:pPr>
            <a:r>
              <a:rPr lang="en-US" sz="2000" dirty="0">
                <a:latin typeface="Montserrat Regular"/>
              </a:rPr>
              <a:t>Reconstruction Special Fund, LLC</a:t>
            </a:r>
          </a:p>
        </p:txBody>
      </p:sp>
    </p:spTree>
    <p:extLst>
      <p:ext uri="{BB962C8B-B14F-4D97-AF65-F5344CB8AC3E}">
        <p14:creationId xmlns:p14="http://schemas.microsoft.com/office/powerpoint/2010/main" val="26852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Find Out More</a:t>
            </a:r>
          </a:p>
          <a:p>
            <a:pPr marL="0" indent="0" algn="ctr">
              <a:buNone/>
            </a:pPr>
            <a:endParaRPr lang="en-US" dirty="0"/>
          </a:p>
          <a:p>
            <a:pPr marL="0" indent="0" algn="ctr">
              <a:buNone/>
            </a:pPr>
            <a:r>
              <a:rPr lang="en-US" dirty="0"/>
              <a:t>Call  1-833-457-0531</a:t>
            </a:r>
          </a:p>
          <a:p>
            <a:pPr marL="0" indent="0" algn="ctr">
              <a:buNone/>
            </a:pPr>
            <a:r>
              <a:rPr lang="en-US" dirty="0"/>
              <a:t>or</a:t>
            </a:r>
          </a:p>
          <a:p>
            <a:pPr marL="0" indent="0" algn="ctr">
              <a:buNone/>
            </a:pPr>
            <a:r>
              <a:rPr lang="en-US" dirty="0"/>
              <a:t>Send a massage to </a:t>
            </a:r>
            <a:r>
              <a:rPr lang="en-US" dirty="0">
                <a:hlinkClick r:id="rId2"/>
              </a:rPr>
              <a:t>LEDSSBCI2@la.gov</a:t>
            </a:r>
            <a:r>
              <a:rPr lang="en-US" dirty="0"/>
              <a:t> </a:t>
            </a:r>
          </a:p>
          <a:p>
            <a:pPr marL="0" indent="0" algn="ctr">
              <a:buNone/>
            </a:pPr>
            <a:r>
              <a:rPr lang="en-US" dirty="0"/>
              <a:t>Or</a:t>
            </a:r>
          </a:p>
          <a:p>
            <a:pPr marL="0" indent="0" algn="ctr">
              <a:buNone/>
            </a:pPr>
            <a:r>
              <a:rPr lang="en-US" dirty="0"/>
              <a:t>Visit the website at </a:t>
            </a:r>
            <a:r>
              <a:rPr lang="en-US" dirty="0">
                <a:hlinkClick r:id="rId3"/>
              </a:rPr>
              <a:t>www.LouisianaSSBCI.com</a:t>
            </a:r>
            <a:endParaRPr lang="en-US" dirty="0"/>
          </a:p>
          <a:p>
            <a:pPr marL="0" indent="0" algn="ctr">
              <a:buNone/>
            </a:pPr>
            <a:endParaRPr lang="en-US" dirty="0"/>
          </a:p>
        </p:txBody>
      </p:sp>
      <p:sp>
        <p:nvSpPr>
          <p:cNvPr id="4" name="Title 3">
            <a:extLst>
              <a:ext uri="{FF2B5EF4-FFF2-40B4-BE49-F238E27FC236}">
                <a16:creationId xmlns:a16="http://schemas.microsoft.com/office/drawing/2014/main" id="{57D4700B-2FAA-F618-343E-9C3191DB1832}"/>
              </a:ext>
            </a:extLst>
          </p:cNvPr>
          <p:cNvSpPr>
            <a:spLocks noGrp="1"/>
          </p:cNvSpPr>
          <p:nvPr>
            <p:ph type="title"/>
          </p:nvPr>
        </p:nvSpPr>
        <p:spPr>
          <a:xfrm>
            <a:off x="838200" y="392557"/>
            <a:ext cx="10515600" cy="1325563"/>
          </a:xfrm>
          <a:prstGeom prst="rect">
            <a:avLst/>
          </a:prstGeom>
          <a:solidFill>
            <a:srgbClr val="0C404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b="1" dirty="0">
                <a:latin typeface="Bell MT" panose="02020503060305020303" pitchFamily="18" charset="0"/>
              </a:rPr>
              <a:t>Louisiana SSBCI </a:t>
            </a:r>
          </a:p>
        </p:txBody>
      </p:sp>
    </p:spTree>
    <p:extLst>
      <p:ext uri="{BB962C8B-B14F-4D97-AF65-F5344CB8AC3E}">
        <p14:creationId xmlns:p14="http://schemas.microsoft.com/office/powerpoint/2010/main" val="424394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EFF4B2-5652-D8C2-B549-A2033763D1A5}"/>
              </a:ext>
            </a:extLst>
          </p:cNvPr>
          <p:cNvSpPr/>
          <p:nvPr/>
        </p:nvSpPr>
        <p:spPr>
          <a:xfrm>
            <a:off x="1524000" y="0"/>
            <a:ext cx="9144000" cy="1399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
        <p:nvSpPr>
          <p:cNvPr id="2" name="TextBox 1">
            <a:extLst>
              <a:ext uri="{FF2B5EF4-FFF2-40B4-BE49-F238E27FC236}">
                <a16:creationId xmlns:a16="http://schemas.microsoft.com/office/drawing/2014/main" id="{71B09E00-274A-E51F-8B05-E03DDF8EA967}"/>
              </a:ext>
            </a:extLst>
          </p:cNvPr>
          <p:cNvSpPr txBox="1"/>
          <p:nvPr/>
        </p:nvSpPr>
        <p:spPr>
          <a:xfrm>
            <a:off x="1649833" y="381491"/>
            <a:ext cx="8892331" cy="954107"/>
          </a:xfrm>
          <a:prstGeom prst="rect">
            <a:avLst/>
          </a:prstGeom>
          <a:noFill/>
        </p:spPr>
        <p:txBody>
          <a:bodyPr wrap="square" rtlCol="0">
            <a:spAutoFit/>
          </a:bodyPr>
          <a:lstStyle/>
          <a:p>
            <a:pPr algn="ctr" defTabSz="914354">
              <a:defRPr/>
            </a:pPr>
            <a:r>
              <a:rPr lang="en-US" sz="2800" i="1" dirty="0">
                <a:solidFill>
                  <a:prstClr val="black"/>
                </a:solidFill>
                <a:latin typeface="Arial" panose="020B0604020202020204" pitchFamily="34" charset="0"/>
                <a:cs typeface="Arial" panose="020B0604020202020204" pitchFamily="34" charset="0"/>
              </a:rPr>
              <a:t>Session: </a:t>
            </a:r>
            <a:r>
              <a:rPr lang="en-US" sz="2800" b="1" dirty="0">
                <a:solidFill>
                  <a:prstClr val="black"/>
                </a:solidFill>
                <a:latin typeface="Arial" panose="020B0604020202020204" pitchFamily="34" charset="0"/>
                <a:cs typeface="Arial" panose="020B0604020202020204" pitchFamily="34" charset="0"/>
              </a:rPr>
              <a:t>Key Considerations for Companies Receiving Funding</a:t>
            </a:r>
          </a:p>
        </p:txBody>
      </p:sp>
      <p:pic>
        <p:nvPicPr>
          <p:cNvPr id="3" name="Picture 2">
            <a:extLst>
              <a:ext uri="{FF2B5EF4-FFF2-40B4-BE49-F238E27FC236}">
                <a16:creationId xmlns:a16="http://schemas.microsoft.com/office/drawing/2014/main" id="{44CA7C66-4BA0-E205-4267-B02D2AE57D24}"/>
              </a:ext>
            </a:extLst>
          </p:cNvPr>
          <p:cNvPicPr>
            <a:picLocks noChangeAspect="1"/>
          </p:cNvPicPr>
          <p:nvPr/>
        </p:nvPicPr>
        <p:blipFill>
          <a:blip r:embed="rId2">
            <a:extLst>
              <a:ext uri="{28A0092B-C50C-407E-A947-70E740481C1C}">
                <a14:useLocalDpi xmlns:a14="http://schemas.microsoft.com/office/drawing/2010/main" val="0"/>
              </a:ext>
            </a:extLst>
          </a:blip>
          <a:srcRect t="5710" b="5710"/>
          <a:stretch/>
        </p:blipFill>
        <p:spPr>
          <a:xfrm>
            <a:off x="4852504" y="2018452"/>
            <a:ext cx="2164053" cy="2300284"/>
          </a:xfrm>
          <a:prstGeom prst="ellipse">
            <a:avLst/>
          </a:prstGeom>
          <a:ln>
            <a:solidFill>
              <a:srgbClr val="0070C0"/>
            </a:solidFill>
          </a:ln>
        </p:spPr>
      </p:pic>
      <p:sp>
        <p:nvSpPr>
          <p:cNvPr id="4" name="TextBox 3">
            <a:extLst>
              <a:ext uri="{FF2B5EF4-FFF2-40B4-BE49-F238E27FC236}">
                <a16:creationId xmlns:a16="http://schemas.microsoft.com/office/drawing/2014/main" id="{867EFA4E-5C15-A983-E612-319AEE5D06C4}"/>
              </a:ext>
            </a:extLst>
          </p:cNvPr>
          <p:cNvSpPr txBox="1"/>
          <p:nvPr/>
        </p:nvSpPr>
        <p:spPr>
          <a:xfrm>
            <a:off x="4691038" y="4486484"/>
            <a:ext cx="2486987" cy="646331"/>
          </a:xfrm>
          <a:prstGeom prst="rect">
            <a:avLst/>
          </a:prstGeom>
          <a:noFill/>
        </p:spPr>
        <p:txBody>
          <a:bodyPr wrap="square" rtlCol="0">
            <a:spAutoFit/>
          </a:bodyPr>
          <a:lstStyle/>
          <a:p>
            <a:pPr algn="ctr" defTabSz="914354">
              <a:defRPr/>
            </a:pPr>
            <a:r>
              <a:rPr lang="en-US" sz="2000" b="1" dirty="0">
                <a:solidFill>
                  <a:prstClr val="black"/>
                </a:solidFill>
                <a:latin typeface="Arial" panose="020B0604020202020204" pitchFamily="34" charset="0"/>
                <a:cs typeface="Arial" panose="020B0604020202020204" pitchFamily="34" charset="0"/>
              </a:rPr>
              <a:t>Ted Jones </a:t>
            </a:r>
          </a:p>
          <a:p>
            <a:pPr algn="ctr" defTabSz="914354">
              <a:defRPr/>
            </a:pPr>
            <a:r>
              <a:rPr lang="en-US" sz="1600" i="1" dirty="0">
                <a:solidFill>
                  <a:prstClr val="black"/>
                </a:solidFill>
                <a:latin typeface="Arial" panose="020B0604020202020204" pitchFamily="34" charset="0"/>
                <a:cs typeface="Arial" panose="020B0604020202020204" pitchFamily="34" charset="0"/>
              </a:rPr>
              <a:t>Partner, Jones Walker</a:t>
            </a:r>
          </a:p>
        </p:txBody>
      </p:sp>
      <p:sp>
        <p:nvSpPr>
          <p:cNvPr id="5" name="Rectangle 4">
            <a:extLst>
              <a:ext uri="{FF2B5EF4-FFF2-40B4-BE49-F238E27FC236}">
                <a16:creationId xmlns:a16="http://schemas.microsoft.com/office/drawing/2014/main" id="{8F999107-31BB-5CF6-7AA8-A19A9E645458}"/>
              </a:ext>
            </a:extLst>
          </p:cNvPr>
          <p:cNvSpPr/>
          <p:nvPr/>
        </p:nvSpPr>
        <p:spPr>
          <a:xfrm>
            <a:off x="1524000" y="5909877"/>
            <a:ext cx="9144000" cy="9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prstClr val="white"/>
              </a:solidFill>
              <a:latin typeface="Calibri" panose="020F0502020204030204"/>
            </a:endParaRPr>
          </a:p>
        </p:txBody>
      </p:sp>
      <p:sp>
        <p:nvSpPr>
          <p:cNvPr id="6" name="Rectangle 5">
            <a:extLst>
              <a:ext uri="{FF2B5EF4-FFF2-40B4-BE49-F238E27FC236}">
                <a16:creationId xmlns:a16="http://schemas.microsoft.com/office/drawing/2014/main" id="{D1307745-D4A3-2D24-97E8-E14EF6E66A2A}"/>
              </a:ext>
            </a:extLst>
          </p:cNvPr>
          <p:cNvSpPr/>
          <p:nvPr/>
        </p:nvSpPr>
        <p:spPr>
          <a:xfrm>
            <a:off x="4753184" y="5998449"/>
            <a:ext cx="5723229" cy="77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D2F3B6C4-2F0F-F44D-776C-2130D6337846}"/>
              </a:ext>
            </a:extLst>
          </p:cNvPr>
          <p:cNvPicPr>
            <a:picLocks noChangeAspect="1"/>
          </p:cNvPicPr>
          <p:nvPr/>
        </p:nvPicPr>
        <p:blipFill rotWithShape="1">
          <a:blip r:embed="rId3"/>
          <a:srcRect t="17592" b="36461"/>
          <a:stretch/>
        </p:blipFill>
        <p:spPr>
          <a:xfrm>
            <a:off x="1661018" y="5924182"/>
            <a:ext cx="2891408" cy="933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44BE575D-D771-3B49-2197-8E8D5C2B9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993" y="6163923"/>
            <a:ext cx="1239111" cy="421377"/>
          </a:xfrm>
          <a:prstGeom prst="rect">
            <a:avLst/>
          </a:prstGeom>
        </p:spPr>
      </p:pic>
      <p:pic>
        <p:nvPicPr>
          <p:cNvPr id="9" name="Picture 8">
            <a:extLst>
              <a:ext uri="{FF2B5EF4-FFF2-40B4-BE49-F238E27FC236}">
                <a16:creationId xmlns:a16="http://schemas.microsoft.com/office/drawing/2014/main" id="{853F6412-F685-2C94-B567-8E3F2EBC0552}"/>
              </a:ext>
            </a:extLst>
          </p:cNvPr>
          <p:cNvPicPr>
            <a:picLocks noChangeAspect="1"/>
          </p:cNvPicPr>
          <p:nvPr/>
        </p:nvPicPr>
        <p:blipFill>
          <a:blip r:embed="rId5"/>
          <a:stretch>
            <a:fillRect/>
          </a:stretch>
        </p:blipFill>
        <p:spPr>
          <a:xfrm>
            <a:off x="4858797" y="6181844"/>
            <a:ext cx="1825967" cy="421377"/>
          </a:xfrm>
          <a:prstGeom prst="rect">
            <a:avLst/>
          </a:prstGeom>
        </p:spPr>
      </p:pic>
      <p:pic>
        <p:nvPicPr>
          <p:cNvPr id="10" name="Picture 9">
            <a:extLst>
              <a:ext uri="{FF2B5EF4-FFF2-40B4-BE49-F238E27FC236}">
                <a16:creationId xmlns:a16="http://schemas.microsoft.com/office/drawing/2014/main" id="{2C4D54D8-C041-E285-B356-AF089BCA1FF3}"/>
              </a:ext>
            </a:extLst>
          </p:cNvPr>
          <p:cNvPicPr>
            <a:picLocks noChangeAspect="1"/>
          </p:cNvPicPr>
          <p:nvPr/>
        </p:nvPicPr>
        <p:blipFill>
          <a:blip r:embed="rId6"/>
          <a:stretch>
            <a:fillRect/>
          </a:stretch>
        </p:blipFill>
        <p:spPr>
          <a:xfrm>
            <a:off x="9146572" y="6125335"/>
            <a:ext cx="989728" cy="517213"/>
          </a:xfrm>
          <a:prstGeom prst="rect">
            <a:avLst/>
          </a:prstGeom>
        </p:spPr>
      </p:pic>
    </p:spTree>
    <p:extLst>
      <p:ext uri="{BB962C8B-B14F-4D97-AF65-F5344CB8AC3E}">
        <p14:creationId xmlns:p14="http://schemas.microsoft.com/office/powerpoint/2010/main" val="115442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E03D-7B83-0942-8D09-39679B9AB306}"/>
              </a:ext>
            </a:extLst>
          </p:cNvPr>
          <p:cNvSpPr>
            <a:spLocks noGrp="1"/>
          </p:cNvSpPr>
          <p:nvPr>
            <p:ph type="ctrTitle"/>
          </p:nvPr>
        </p:nvSpPr>
        <p:spPr>
          <a:xfrm>
            <a:off x="2286802" y="2042809"/>
            <a:ext cx="4412313" cy="1371600"/>
          </a:xfrm>
        </p:spPr>
        <p:txBody>
          <a:bodyPr>
            <a:normAutofit/>
          </a:bodyPr>
          <a:lstStyle/>
          <a:p>
            <a:pPr algn="ctr">
              <a:lnSpc>
                <a:spcPts val="3420"/>
              </a:lnSpc>
            </a:pPr>
            <a:r>
              <a:rPr lang="en-US" dirty="0"/>
              <a:t>SSBCI Program</a:t>
            </a:r>
          </a:p>
        </p:txBody>
      </p:sp>
      <p:sp>
        <p:nvSpPr>
          <p:cNvPr id="5" name="Subtitle 4">
            <a:extLst>
              <a:ext uri="{FF2B5EF4-FFF2-40B4-BE49-F238E27FC236}">
                <a16:creationId xmlns:a16="http://schemas.microsoft.com/office/drawing/2014/main" id="{E22C8E86-F747-EF46-8D33-E0BB954EDDF6}"/>
              </a:ext>
            </a:extLst>
          </p:cNvPr>
          <p:cNvSpPr>
            <a:spLocks noGrp="1"/>
          </p:cNvSpPr>
          <p:nvPr>
            <p:ph type="subTitle" idx="1"/>
          </p:nvPr>
        </p:nvSpPr>
        <p:spPr>
          <a:xfrm>
            <a:off x="2280788" y="3589505"/>
            <a:ext cx="1976788" cy="1191958"/>
          </a:xfrm>
        </p:spPr>
        <p:txBody>
          <a:bodyPr/>
          <a:lstStyle/>
          <a:p>
            <a:r>
              <a:rPr lang="en-US" dirty="0"/>
              <a:t>Key Considerations for Companies Receiving Funding</a:t>
            </a:r>
          </a:p>
        </p:txBody>
      </p:sp>
      <p:sp>
        <p:nvSpPr>
          <p:cNvPr id="6" name="TextBox 5">
            <a:extLst>
              <a:ext uri="{FF2B5EF4-FFF2-40B4-BE49-F238E27FC236}">
                <a16:creationId xmlns:a16="http://schemas.microsoft.com/office/drawing/2014/main" id="{66D81A9E-A06B-DA4F-8267-4B9730C520F8}"/>
              </a:ext>
            </a:extLst>
          </p:cNvPr>
          <p:cNvSpPr txBox="1"/>
          <p:nvPr/>
        </p:nvSpPr>
        <p:spPr>
          <a:xfrm>
            <a:off x="4582780" y="3589506"/>
            <a:ext cx="2013735" cy="1391057"/>
          </a:xfrm>
          <a:prstGeom prst="rect">
            <a:avLst/>
          </a:prstGeom>
          <a:noFill/>
        </p:spPr>
        <p:txBody>
          <a:bodyPr wrap="square" lIns="0" tIns="0" rIns="0" bIns="0" rtlCol="0">
            <a:noAutofit/>
          </a:bodyPr>
          <a:lstStyle/>
          <a:p>
            <a:r>
              <a:rPr lang="en-US" sz="1400" b="1" dirty="0">
                <a:solidFill>
                  <a:srgbClr val="515151"/>
                </a:solidFill>
                <a:latin typeface="Arial" panose="020B0604020202020204"/>
              </a:rPr>
              <a:t>Attorney Name</a:t>
            </a:r>
          </a:p>
          <a:p>
            <a:r>
              <a:rPr lang="en-US" sz="1400" dirty="0">
                <a:solidFill>
                  <a:srgbClr val="515151"/>
                </a:solidFill>
                <a:latin typeface="Arial" panose="020B0604020202020204"/>
              </a:rPr>
              <a:t>Theodore (Ted) W. Jones, Partner</a:t>
            </a:r>
          </a:p>
          <a:p>
            <a:pPr>
              <a:spcBef>
                <a:spcPts val="1200"/>
              </a:spcBef>
            </a:pPr>
            <a:r>
              <a:rPr lang="en-US" sz="1100" dirty="0">
                <a:solidFill>
                  <a:srgbClr val="515151"/>
                </a:solidFill>
                <a:latin typeface="Arial" panose="020B0604020202020204"/>
              </a:rPr>
              <a:t>AUGUST 3RD, 2023</a:t>
            </a:r>
          </a:p>
        </p:txBody>
      </p:sp>
    </p:spTree>
    <p:extLst>
      <p:ext uri="{BB962C8B-B14F-4D97-AF65-F5344CB8AC3E}">
        <p14:creationId xmlns:p14="http://schemas.microsoft.com/office/powerpoint/2010/main" val="902154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Jones Walker">
      <a:dk1>
        <a:srgbClr val="414141"/>
      </a:dk1>
      <a:lt1>
        <a:srgbClr val="FFFFFF"/>
      </a:lt1>
      <a:dk2>
        <a:srgbClr val="000000"/>
      </a:dk2>
      <a:lt2>
        <a:srgbClr val="F8F8F8"/>
      </a:lt2>
      <a:accent1>
        <a:srgbClr val="107BB2"/>
      </a:accent1>
      <a:accent2>
        <a:srgbClr val="FBC42A"/>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EF9FA5-2997-4E0D-90E0-38F0B6055825}" vid="{0482F7A9-B762-4741-ABFC-7676C69372EE}"/>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1298</Words>
  <Application>Microsoft Office PowerPoint</Application>
  <PresentationFormat>Widescreen</PresentationFormat>
  <Paragraphs>141</Paragraphs>
  <Slides>16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Bell MT</vt:lpstr>
      <vt:lpstr>Calibri</vt:lpstr>
      <vt:lpstr>Calibri Light</vt:lpstr>
      <vt:lpstr>Montserrat Medium</vt:lpstr>
      <vt:lpstr>Montserrat Regular</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Louisiana SSBCI </vt:lpstr>
      <vt:lpstr>PowerPoint Presentation</vt:lpstr>
      <vt:lpstr>SSBCI Program</vt:lpstr>
      <vt:lpstr>SSBCI 2.0 – Under the American Rescue Plan Act of 2021 (ARPA)</vt:lpstr>
      <vt:lpstr>SSBCI “investors” – SSBCI “investees”</vt:lpstr>
      <vt:lpstr>Fundamental SSBCI “investee” Qualification(s)</vt:lpstr>
      <vt:lpstr>SEDI-Owned Business &amp; CDFI Investment Area</vt:lpstr>
      <vt:lpstr>How does a SSBCI “investee” get the investment capital in the door?</vt:lpstr>
      <vt:lpstr>What to expect post-investment? – ongoing and timely reporting . .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Evie Poitevent Sanders</cp:lastModifiedBy>
  <cp:revision>11</cp:revision>
  <dcterms:created xsi:type="dcterms:W3CDTF">2023-07-14T16:37:21Z</dcterms:created>
  <dcterms:modified xsi:type="dcterms:W3CDTF">2023-08-15T16:23:00Z</dcterms:modified>
</cp:coreProperties>
</file>